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79" r:id="rId3"/>
    <p:sldMasterId id="2147483696" r:id="rId4"/>
  </p:sldMasterIdLst>
  <p:notesMasterIdLst>
    <p:notesMasterId r:id="rId51"/>
  </p:notesMasterIdLst>
  <p:sldIdLst>
    <p:sldId id="257" r:id="rId5"/>
    <p:sldId id="305" r:id="rId6"/>
    <p:sldId id="303" r:id="rId7"/>
    <p:sldId id="259" r:id="rId8"/>
    <p:sldId id="325" r:id="rId9"/>
    <p:sldId id="328" r:id="rId10"/>
    <p:sldId id="329" r:id="rId11"/>
    <p:sldId id="330" r:id="rId12"/>
    <p:sldId id="331" r:id="rId13"/>
    <p:sldId id="332" r:id="rId14"/>
    <p:sldId id="333" r:id="rId15"/>
    <p:sldId id="334" r:id="rId16"/>
    <p:sldId id="335" r:id="rId17"/>
    <p:sldId id="336" r:id="rId18"/>
    <p:sldId id="337" r:id="rId19"/>
    <p:sldId id="290" r:id="rId20"/>
    <p:sldId id="308" r:id="rId21"/>
    <p:sldId id="309" r:id="rId22"/>
    <p:sldId id="300" r:id="rId23"/>
    <p:sldId id="306" r:id="rId24"/>
    <p:sldId id="345" r:id="rId25"/>
    <p:sldId id="346" r:id="rId26"/>
    <p:sldId id="347" r:id="rId27"/>
    <p:sldId id="348" r:id="rId28"/>
    <p:sldId id="349" r:id="rId29"/>
    <p:sldId id="350" r:id="rId30"/>
    <p:sldId id="351" r:id="rId31"/>
    <p:sldId id="352" r:id="rId32"/>
    <p:sldId id="353" r:id="rId33"/>
    <p:sldId id="354" r:id="rId34"/>
    <p:sldId id="355" r:id="rId35"/>
    <p:sldId id="356" r:id="rId36"/>
    <p:sldId id="357" r:id="rId37"/>
    <p:sldId id="358" r:id="rId38"/>
    <p:sldId id="359" r:id="rId39"/>
    <p:sldId id="311" r:id="rId40"/>
    <p:sldId id="338" r:id="rId41"/>
    <p:sldId id="339" r:id="rId42"/>
    <p:sldId id="340" r:id="rId43"/>
    <p:sldId id="341" r:id="rId44"/>
    <p:sldId id="342" r:id="rId45"/>
    <p:sldId id="343" r:id="rId46"/>
    <p:sldId id="326" r:id="rId47"/>
    <p:sldId id="327" r:id="rId48"/>
    <p:sldId id="310" r:id="rId49"/>
    <p:sldId id="299"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58" autoAdjust="0"/>
    <p:restoredTop sz="94660"/>
  </p:normalViewPr>
  <p:slideViewPr>
    <p:cSldViewPr snapToGrid="0">
      <p:cViewPr varScale="1">
        <p:scale>
          <a:sx n="87" d="100"/>
          <a:sy n="87" d="100"/>
        </p:scale>
        <p:origin x="30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E77F94-71F8-453A-B94A-4CB3482972A1}" type="datetimeFigureOut">
              <a:rPr lang="en-US" smtClean="0"/>
              <a:t>9/1/2020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8D8BBF-A7D7-47F2-A1A4-86D9A3C71416}" type="slidenum">
              <a:rPr lang="en-US" smtClean="0"/>
              <a:t>‹#›</a:t>
            </a:fld>
            <a:endParaRPr lang="en-US"/>
          </a:p>
        </p:txBody>
      </p:sp>
    </p:spTree>
    <p:extLst>
      <p:ext uri="{BB962C8B-B14F-4D97-AF65-F5344CB8AC3E}">
        <p14:creationId xmlns:p14="http://schemas.microsoft.com/office/powerpoint/2010/main" val="17727405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98361C-AD31-49E1-B5F9-0CECE4908EE4}"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1888195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8287" indent="-178287">
              <a:buFont typeface="Arial" panose="020B0604020202020204" pitchFamily="34" charset="0"/>
              <a:buChar char="•"/>
            </a:pPr>
            <a:r>
              <a:rPr lang="en-US" dirty="0" smtClean="0"/>
              <a:t>For the 2019-2020 fiscal year, the Lemon Grove Library clocked in with these approximate statistics.</a:t>
            </a:r>
          </a:p>
          <a:p>
            <a:pPr marL="649666" lvl="1" indent="-178287">
              <a:buFont typeface="Arial" panose="020B0604020202020204" pitchFamily="34" charset="0"/>
              <a:buChar char="•"/>
            </a:pPr>
            <a:r>
              <a:rPr lang="en-US" b="1" dirty="0" smtClean="0">
                <a:solidFill>
                  <a:srgbClr val="FF0000"/>
                </a:solidFill>
                <a:highlight>
                  <a:srgbClr val="FFFF00"/>
                </a:highlight>
              </a:rPr>
              <a:t>88,522 </a:t>
            </a:r>
            <a:r>
              <a:rPr lang="en-US" dirty="0" smtClean="0"/>
              <a:t>books, movies, and CDs were checked out this fiscal year.</a:t>
            </a:r>
          </a:p>
          <a:p>
            <a:pPr marL="1121047" lvl="2" indent="-178287">
              <a:buFont typeface="Arial" panose="020B0604020202020204" pitchFamily="34" charset="0"/>
              <a:buChar char="•"/>
            </a:pPr>
            <a:r>
              <a:rPr lang="en-US" dirty="0" smtClean="0"/>
              <a:t>Over 28,000 of those checkouts were of downloadable </a:t>
            </a:r>
            <a:r>
              <a:rPr lang="en-US" dirty="0" err="1" smtClean="0"/>
              <a:t>ebooks</a:t>
            </a:r>
            <a:r>
              <a:rPr lang="en-US" dirty="0" smtClean="0"/>
              <a:t> and audiobooks, and our digital circulation continues to grow.</a:t>
            </a:r>
          </a:p>
          <a:p>
            <a:pPr marL="649666" lvl="1" indent="-178287">
              <a:buFont typeface="Arial" panose="020B0604020202020204" pitchFamily="34" charset="0"/>
              <a:buChar char="•"/>
            </a:pPr>
            <a:r>
              <a:rPr lang="en-US" dirty="0" smtClean="0"/>
              <a:t>We hosted over </a:t>
            </a:r>
            <a:r>
              <a:rPr lang="en-US" b="1" dirty="0" smtClean="0"/>
              <a:t>600</a:t>
            </a:r>
            <a:r>
              <a:rPr lang="en-US" dirty="0" smtClean="0"/>
              <a:t> programs for kids, teens, and adults that were attended by over </a:t>
            </a:r>
            <a:r>
              <a:rPr lang="en-US" b="1" dirty="0" smtClean="0"/>
              <a:t>21 thousand </a:t>
            </a:r>
            <a:r>
              <a:rPr lang="en-US" dirty="0" smtClean="0"/>
              <a:t>people. The majority of these programs are sponsored by the Friends of the Lemon Grove Library thanks to donations and bookstore purchases by local residents.</a:t>
            </a:r>
          </a:p>
          <a:p>
            <a:pPr marL="649666" lvl="1" indent="-178287">
              <a:buFont typeface="Arial" panose="020B0604020202020204" pitchFamily="34" charset="0"/>
              <a:buChar char="•"/>
            </a:pPr>
            <a:r>
              <a:rPr lang="en-US" dirty="0" smtClean="0"/>
              <a:t>We helped</a:t>
            </a:r>
            <a:r>
              <a:rPr lang="en-US" baseline="0" dirty="0" smtClean="0"/>
              <a:t> over 115,</a:t>
            </a:r>
            <a:r>
              <a:rPr lang="en-US" dirty="0" smtClean="0"/>
              <a:t>000 visitors – that’s approx. 317</a:t>
            </a:r>
            <a:r>
              <a:rPr lang="en-US" baseline="0" dirty="0" smtClean="0"/>
              <a:t> </a:t>
            </a:r>
            <a:r>
              <a:rPr lang="en-US" dirty="0" smtClean="0"/>
              <a:t>people each day.</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330969-9E59-EF4C-B1F7-F3B4305E23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7969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smtClean="0"/>
              <a:t>Thank you for letting me share SDCL’s new Strategic Plan. To further tailor our services to the Lemon Grove community, we have created </a:t>
            </a:r>
            <a:r>
              <a:rPr lang="en-US" i="0" dirty="0" smtClean="0"/>
              <a:t>a Community Asset Plan.  This plan utilizes market segmentation data from Gale Analytics, as well as community surveys and focus groups to create a detailed analysis of the Lemon Grove community and how the library can best serve local needs and interests.  The map you see here shows us where our cardholders are located and how many Lemon Grove residents use our library. We utilized this demographic information and Census data along with community feedback, to formulate our own strategic initiatives that are geared towards the Lemon Grove community specifically. I look forward to sharing our branch Strategic Plan with you in the future.</a:t>
            </a:r>
            <a:endParaRPr lang="en-US" i="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330969-9E59-EF4C-B1F7-F3B4305E23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5437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871"/>
            <a:r>
              <a:rPr lang="en-US" dirty="0"/>
              <a:t>On behalf of San Diego County Library and the entire Lemon Grove team, I’d like to thank the City of Lemon Grove for partnering with us and giving us the support we need to bring the best possible library services to local residents.</a:t>
            </a:r>
          </a:p>
          <a:p>
            <a:pPr defTabSz="932871"/>
            <a:endParaRPr lang="en-US" dirty="0"/>
          </a:p>
          <a:p>
            <a:pPr defTabSz="932871"/>
            <a:r>
              <a:rPr lang="en-US" dirty="0"/>
              <a:t>Thank you all for your time this evening and I’d be happy to answer any questions you may have about the library.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330969-9E59-EF4C-B1F7-F3B4305E23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61205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 annual progress</a:t>
            </a:r>
            <a:r>
              <a:rPr lang="en-US" sz="1200" kern="1200" baseline="0" dirty="0" smtClean="0">
                <a:solidFill>
                  <a:schemeClr val="tx1"/>
                </a:solidFill>
                <a:effectLst/>
                <a:latin typeface="+mn-lt"/>
                <a:ea typeface="+mn-ea"/>
                <a:cs typeface="+mn-cs"/>
              </a:rPr>
              <a:t> report on General Plan implementation is required by State Law and must be submitted to the City Council, Governor’s Office of Planning and Research (OPR), and the California Department of Housing and Community Development by April 1st of each year.</a:t>
            </a:r>
            <a:endParaRPr lang="en-US" dirty="0"/>
          </a:p>
        </p:txBody>
      </p:sp>
      <p:sp>
        <p:nvSpPr>
          <p:cNvPr id="4" name="Slide Number Placeholder 3"/>
          <p:cNvSpPr>
            <a:spLocks noGrp="1"/>
          </p:cNvSpPr>
          <p:nvPr>
            <p:ph type="sldNum" sz="quarter" idx="10"/>
          </p:nvPr>
        </p:nvSpPr>
        <p:spPr/>
        <p:txBody>
          <a:bodyPr/>
          <a:lstStyle/>
          <a:p>
            <a:fld id="{3A98361C-AD31-49E1-B5F9-0CECE4908EE4}"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840809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 annual progress</a:t>
            </a:r>
            <a:r>
              <a:rPr lang="en-US" sz="1200" kern="1200" baseline="0" dirty="0" smtClean="0">
                <a:solidFill>
                  <a:schemeClr val="tx1"/>
                </a:solidFill>
                <a:effectLst/>
                <a:latin typeface="+mn-lt"/>
                <a:ea typeface="+mn-ea"/>
                <a:cs typeface="+mn-cs"/>
              </a:rPr>
              <a:t> report on General Plan implementation is required by State Law and must be submitted to the City Council, Governor’s Office of Planning and Research (OPR), and the California Department of Housing and Community Development by April 1st of each year.</a:t>
            </a:r>
            <a:endParaRPr lang="en-US" dirty="0"/>
          </a:p>
        </p:txBody>
      </p:sp>
      <p:sp>
        <p:nvSpPr>
          <p:cNvPr id="4" name="Slide Number Placeholder 3"/>
          <p:cNvSpPr>
            <a:spLocks noGrp="1"/>
          </p:cNvSpPr>
          <p:nvPr>
            <p:ph type="sldNum" sz="quarter" idx="10"/>
          </p:nvPr>
        </p:nvSpPr>
        <p:spPr/>
        <p:txBody>
          <a:bodyPr/>
          <a:lstStyle/>
          <a:p>
            <a:fld id="{3A98361C-AD31-49E1-B5F9-0CECE4908EE4}"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41964900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A98361C-AD31-49E1-B5F9-0CECE4908E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4424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A98361C-AD31-49E1-B5F9-0CECE4908E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0309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A98361C-AD31-49E1-B5F9-0CECE4908E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79275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A98361C-AD31-49E1-B5F9-0CECE4908E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74152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A98361C-AD31-49E1-B5F9-0CECE4908E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395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98361C-AD31-49E1-B5F9-0CECE4908EE4}"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9190539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A98361C-AD31-49E1-B5F9-0CECE4908E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74337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A98361C-AD31-49E1-B5F9-0CECE4908E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1004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A98361C-AD31-49E1-B5F9-0CECE4908E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529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A98361C-AD31-49E1-B5F9-0CECE4908E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0176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A98361C-AD31-49E1-B5F9-0CECE4908E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35917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A98361C-AD31-49E1-B5F9-0CECE4908E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36385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A98361C-AD31-49E1-B5F9-0CECE4908E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84375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A98361C-AD31-49E1-B5F9-0CECE4908E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0641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 annual progress</a:t>
            </a:r>
            <a:r>
              <a:rPr lang="en-US" sz="1200" kern="1200" baseline="0" dirty="0" smtClean="0">
                <a:solidFill>
                  <a:schemeClr val="tx1"/>
                </a:solidFill>
                <a:effectLst/>
                <a:latin typeface="+mn-lt"/>
                <a:ea typeface="+mn-ea"/>
                <a:cs typeface="+mn-cs"/>
              </a:rPr>
              <a:t> report on General Plan implementation is required by State Law and must be submitted to the City Council, Governor’s Office of Planning and Research (OPR), and the California Department of Housing and Community Development by April 1st of each year.</a:t>
            </a:r>
            <a:endParaRPr lang="en-US" dirty="0"/>
          </a:p>
        </p:txBody>
      </p:sp>
      <p:sp>
        <p:nvSpPr>
          <p:cNvPr id="4" name="Slide Number Placeholder 3"/>
          <p:cNvSpPr>
            <a:spLocks noGrp="1"/>
          </p:cNvSpPr>
          <p:nvPr>
            <p:ph type="sldNum" sz="quarter" idx="10"/>
          </p:nvPr>
        </p:nvSpPr>
        <p:spPr/>
        <p:txBody>
          <a:bodyPr/>
          <a:lstStyle/>
          <a:p>
            <a:fld id="{3A98361C-AD31-49E1-B5F9-0CECE4908EE4}"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25673385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Thank you Madame</a:t>
            </a:r>
            <a:r>
              <a:rPr lang="en-US" sz="1200" kern="1200" baseline="0" dirty="0" smtClean="0">
                <a:solidFill>
                  <a:schemeClr val="tx1"/>
                </a:solidFill>
                <a:effectLst/>
                <a:latin typeface="+mn-lt"/>
                <a:ea typeface="+mn-ea"/>
                <a:cs typeface="+mn-cs"/>
              </a:rPr>
              <a:t> Mayor and members of the City Council. Again, this is Noah Alvey, manager for the Community Development Department.</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This report is a status update regarding the General Plan Housing Element</a:t>
            </a:r>
            <a:endParaRPr lang="en-US" dirty="0"/>
          </a:p>
        </p:txBody>
      </p:sp>
      <p:sp>
        <p:nvSpPr>
          <p:cNvPr id="4" name="Slide Number Placeholder 3"/>
          <p:cNvSpPr>
            <a:spLocks noGrp="1"/>
          </p:cNvSpPr>
          <p:nvPr>
            <p:ph type="sldNum" sz="quarter" idx="10"/>
          </p:nvPr>
        </p:nvSpPr>
        <p:spPr/>
        <p:txBody>
          <a:bodyPr/>
          <a:lstStyle/>
          <a:p>
            <a:fld id="{3A98361C-AD31-49E1-B5F9-0CECE4908EE4}"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1033365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767" indent="-176767">
              <a:buFont typeface="Arial" panose="020B0604020202020204" pitchFamily="34" charset="0"/>
              <a:buChar char="•"/>
            </a:pPr>
            <a:r>
              <a:rPr lang="en-US" dirty="0"/>
              <a:t>Good evening Mayor, City Council, and City staff – thank you for this opportunity to speak.</a:t>
            </a:r>
          </a:p>
          <a:p>
            <a:pPr marL="176767" indent="-176767">
              <a:buFont typeface="Arial" panose="020B0604020202020204" pitchFamily="34" charset="0"/>
              <a:buChar char="•"/>
            </a:pPr>
            <a:r>
              <a:rPr lang="en-US" dirty="0"/>
              <a:t>I’m Laura Mendez, Branch Manager of the Lemon Grove Library.  I’m here to share some of the County Library’s initiatives and accomplishments and give a snapshot of how the Lemon Grove Branch is doing.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330969-9E59-EF4C-B1F7-F3B4305E23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3399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1200"/>
              </a:spcBef>
              <a:spcAft>
                <a:spcPts val="0"/>
              </a:spcAft>
              <a:buClr>
                <a:srgbClr val="549E39"/>
              </a:buClr>
              <a:buSzTx/>
              <a:buFont typeface="Wingdings 2" pitchFamily="18" charset="2"/>
              <a:buNone/>
              <a:tabLst/>
              <a:defRPr/>
            </a:pPr>
            <a:r>
              <a:rPr kumimoji="0" lang="en-US" sz="3400" b="0" i="0" u="none" strike="noStrike" kern="1200" cap="none" spc="0" normalizeH="0" baseline="0" noProof="0" dirty="0" smtClean="0">
                <a:ln>
                  <a:noFill/>
                </a:ln>
                <a:solidFill>
                  <a:prstClr val="black">
                    <a:lumMod val="65000"/>
                    <a:lumOff val="35000"/>
                  </a:prstClr>
                </a:solidFill>
                <a:effectLst/>
                <a:uLnTx/>
                <a:uFillTx/>
                <a:latin typeface="Corbel" panose="020B0503020204020204"/>
                <a:ea typeface="+mn-ea"/>
                <a:cs typeface="+mn-cs"/>
              </a:rPr>
              <a:t>The Housing Element is part of the City’s General Plan and sets forth the policies and programs to address the housing needs of all households in the City.</a:t>
            </a:r>
          </a:p>
          <a:p>
            <a:pPr marL="0" marR="0" lvl="0" indent="0" algn="l" defTabSz="914400" rtl="0" eaLnBrk="1" fontAlgn="auto" latinLnBrk="0" hangingPunct="1">
              <a:lnSpc>
                <a:spcPct val="90000"/>
              </a:lnSpc>
              <a:spcBef>
                <a:spcPts val="1200"/>
              </a:spcBef>
              <a:spcAft>
                <a:spcPts val="0"/>
              </a:spcAft>
              <a:buClr>
                <a:srgbClr val="549E39"/>
              </a:buClr>
              <a:buSzTx/>
              <a:buFont typeface="Wingdings 2" pitchFamily="18" charset="2"/>
              <a:buNone/>
              <a:tabLst/>
              <a:defRPr/>
            </a:pPr>
            <a:r>
              <a:rPr kumimoji="0" lang="en-US" sz="3400" b="0" i="0" u="none" strike="noStrike" kern="1200" cap="none" spc="0" normalizeH="0" baseline="0" noProof="0" dirty="0" smtClean="0">
                <a:ln>
                  <a:noFill/>
                </a:ln>
                <a:solidFill>
                  <a:prstClr val="black">
                    <a:lumMod val="65000"/>
                    <a:lumOff val="35000"/>
                  </a:prstClr>
                </a:solidFill>
                <a:effectLst/>
                <a:uLnTx/>
                <a:uFillTx/>
                <a:latin typeface="Corbel" panose="020B0503020204020204"/>
                <a:ea typeface="+mn-ea"/>
                <a:cs typeface="+mn-cs"/>
              </a:rPr>
              <a:t>State law requires that every City update their Housing Element every eight years, with the current Housing Element expiring at the end of 2020. </a:t>
            </a:r>
          </a:p>
          <a:p>
            <a:pPr marL="0" marR="0" lvl="0" indent="0" algn="l" defTabSz="914400" rtl="0" eaLnBrk="1" fontAlgn="auto" latinLnBrk="0" hangingPunct="1">
              <a:lnSpc>
                <a:spcPct val="90000"/>
              </a:lnSpc>
              <a:spcBef>
                <a:spcPts val="1200"/>
              </a:spcBef>
              <a:spcAft>
                <a:spcPts val="0"/>
              </a:spcAft>
              <a:buClr>
                <a:srgbClr val="549E39"/>
              </a:buClr>
              <a:buSzTx/>
              <a:buFont typeface="Wingdings 2" pitchFamily="18" charset="2"/>
              <a:buNone/>
              <a:tabLst/>
              <a:defRPr/>
            </a:pPr>
            <a:r>
              <a:rPr kumimoji="0" lang="en-US" sz="3400" b="0" i="0" u="none" strike="noStrike" kern="1200" cap="none" spc="0" normalizeH="0" baseline="0" noProof="0" dirty="0" smtClean="0">
                <a:ln>
                  <a:noFill/>
                </a:ln>
                <a:solidFill>
                  <a:prstClr val="black">
                    <a:lumMod val="65000"/>
                    <a:lumOff val="35000"/>
                  </a:prstClr>
                </a:solidFill>
                <a:effectLst/>
                <a:uLnTx/>
                <a:uFillTx/>
                <a:latin typeface="Corbel" panose="020B0503020204020204"/>
                <a:ea typeface="+mn-ea"/>
                <a:cs typeface="+mn-cs"/>
              </a:rPr>
              <a:t>Staff have begun the process of updating the Housing Element for the next planning period which must be completed by April, 2021.</a:t>
            </a:r>
            <a:endParaRPr lang="en-US" dirty="0" smtClean="0"/>
          </a:p>
        </p:txBody>
      </p:sp>
      <p:sp>
        <p:nvSpPr>
          <p:cNvPr id="4" name="Slide Number Placeholder 3"/>
          <p:cNvSpPr>
            <a:spLocks noGrp="1"/>
          </p:cNvSpPr>
          <p:nvPr>
            <p:ph type="sldNum" sz="quarter" idx="10"/>
          </p:nvPr>
        </p:nvSpPr>
        <p:spPr/>
        <p:txBody>
          <a:bodyPr/>
          <a:lstStyle/>
          <a:p>
            <a:fld id="{728D8BBF-A7D7-47F2-A1A4-86D9A3C71416}" type="slidenum">
              <a:rPr lang="en-US" smtClean="0"/>
              <a:t>38</a:t>
            </a:fld>
            <a:endParaRPr lang="en-US"/>
          </a:p>
        </p:txBody>
      </p:sp>
    </p:spTree>
    <p:extLst>
      <p:ext uri="{BB962C8B-B14F-4D97-AF65-F5344CB8AC3E}">
        <p14:creationId xmlns:p14="http://schemas.microsoft.com/office/powerpoint/2010/main" val="27609084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The Housing Element includes 7 major components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Housing Needs Assessment: Includes demographic and housing need information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Constraints Analysis which analyzes existing and potential constraints to the development of housing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An Evaluation of Past Performance looks at the City’s progress in implementing the policies and programs set forth in the prior Housing Element.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Housing Sites Inventory and Analysis identifies sites available for development or redevelopment that are appropriately zoned to support housing</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Housing Resources: Identifies financial and other resources available to support housing development, especially affordable housing.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Policies and Programs: Establishes new policies and programs designed to address the housing needs identified; and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Community Outreach which includes community involvement efforts done as part of the Housing Element update process</a:t>
            </a:r>
          </a:p>
        </p:txBody>
      </p:sp>
      <p:sp>
        <p:nvSpPr>
          <p:cNvPr id="4" name="Slide Number Placeholder 3"/>
          <p:cNvSpPr>
            <a:spLocks noGrp="1"/>
          </p:cNvSpPr>
          <p:nvPr>
            <p:ph type="sldNum" sz="quarter" idx="10"/>
          </p:nvPr>
        </p:nvSpPr>
        <p:spPr/>
        <p:txBody>
          <a:bodyPr/>
          <a:lstStyle/>
          <a:p>
            <a:fld id="{728D8BBF-A7D7-47F2-A1A4-86D9A3C71416}" type="slidenum">
              <a:rPr lang="en-US" smtClean="0"/>
              <a:t>39</a:t>
            </a:fld>
            <a:endParaRPr lang="en-US"/>
          </a:p>
        </p:txBody>
      </p:sp>
    </p:spTree>
    <p:extLst>
      <p:ext uri="{BB962C8B-B14F-4D97-AF65-F5344CB8AC3E}">
        <p14:creationId xmlns:p14="http://schemas.microsoft.com/office/powerpoint/2010/main" val="8346615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Regional</a:t>
            </a:r>
            <a:r>
              <a:rPr lang="en-US" baseline="0" dirty="0" smtClean="0"/>
              <a:t> Housing Needs Assessment or </a:t>
            </a:r>
            <a:r>
              <a:rPr lang="en-US" dirty="0" smtClean="0"/>
              <a:t>RHNA allocation will be an important part of the Housing Element update.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San Diego Association of Governments (SANDAG) Board of Directors approved a RHNA plan on July 10, 2020</a:t>
            </a:r>
            <a:r>
              <a:rPr lang="en-US" baseline="0" dirty="0" smtClean="0"/>
              <a:t> </a:t>
            </a:r>
            <a:r>
              <a:rPr lang="en-US" dirty="0" smtClean="0"/>
              <a:t>after rejecting an appeal by the City.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SANDAG Board decision on the RHNA plan is now expected to be the subject of litigation.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Work on the inventory of sites is underway and will proceed even if litigation occurs in order to comply with State deadlines for completing the Housing Element update.</a:t>
            </a:r>
          </a:p>
        </p:txBody>
      </p:sp>
      <p:sp>
        <p:nvSpPr>
          <p:cNvPr id="4" name="Slide Number Placeholder 3"/>
          <p:cNvSpPr>
            <a:spLocks noGrp="1"/>
          </p:cNvSpPr>
          <p:nvPr>
            <p:ph type="sldNum" sz="quarter" idx="10"/>
          </p:nvPr>
        </p:nvSpPr>
        <p:spPr/>
        <p:txBody>
          <a:bodyPr/>
          <a:lstStyle/>
          <a:p>
            <a:fld id="{728D8BBF-A7D7-47F2-A1A4-86D9A3C71416}" type="slidenum">
              <a:rPr lang="en-US" smtClean="0"/>
              <a:t>40</a:t>
            </a:fld>
            <a:endParaRPr lang="en-US"/>
          </a:p>
        </p:txBody>
      </p:sp>
    </p:spTree>
    <p:extLst>
      <p:ext uri="{BB962C8B-B14F-4D97-AF65-F5344CB8AC3E}">
        <p14:creationId xmlns:p14="http://schemas.microsoft.com/office/powerpoint/2010/main" val="4273327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State law requires that the Housing Element update be completed by April of 2021.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Due</a:t>
            </a:r>
            <a:r>
              <a:rPr lang="en-US" baseline="0" dirty="0" smtClean="0"/>
              <a:t> </a:t>
            </a:r>
            <a:r>
              <a:rPr lang="en-US" dirty="0" smtClean="0"/>
              <a:t>to COVID-19 related impacts and an inability to conduct in-person meetings, the</a:t>
            </a:r>
            <a:r>
              <a:rPr lang="en-US" baseline="0" dirty="0" smtClean="0"/>
              <a:t> </a:t>
            </a:r>
            <a:r>
              <a:rPr lang="en-US" dirty="0" smtClean="0"/>
              <a:t>SANDAG Board sent a letter to the State requesting a six month time</a:t>
            </a:r>
            <a:r>
              <a:rPr lang="en-US" baseline="0" dirty="0" smtClean="0"/>
              <a:t> extension</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If an extension is granted, staff will use the time</a:t>
            </a:r>
            <a:r>
              <a:rPr lang="en-US" baseline="0" dirty="0" smtClean="0"/>
              <a:t> </a:t>
            </a:r>
            <a:r>
              <a:rPr lang="en-US" dirty="0" smtClean="0"/>
              <a:t>extension to conduct additional public outreach.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If the time extension is not granted, staff</a:t>
            </a:r>
            <a:r>
              <a:rPr lang="en-US" baseline="0" dirty="0" smtClean="0"/>
              <a:t> </a:t>
            </a:r>
            <a:r>
              <a:rPr lang="en-US" dirty="0" smtClean="0"/>
              <a:t>will complete the sites inventory and publish a public review draft of the Housing Element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near the end of 2020 followed by ongoing public outreach and hearings in early 2021.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728D8BBF-A7D7-47F2-A1A4-86D9A3C71416}" type="slidenum">
              <a:rPr lang="en-US" smtClean="0"/>
              <a:t>41</a:t>
            </a:fld>
            <a:endParaRPr lang="en-US"/>
          </a:p>
        </p:txBody>
      </p:sp>
    </p:spTree>
    <p:extLst>
      <p:ext uri="{BB962C8B-B14F-4D97-AF65-F5344CB8AC3E}">
        <p14:creationId xmlns:p14="http://schemas.microsoft.com/office/powerpoint/2010/main" val="21786101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action</a:t>
            </a:r>
            <a:r>
              <a:rPr lang="en-US" baseline="0" dirty="0" smtClean="0"/>
              <a:t> is needed on this item and it is recommended that the City Council receive and file the report.</a:t>
            </a:r>
            <a:endParaRPr lang="en-US" dirty="0" smtClean="0"/>
          </a:p>
          <a:p>
            <a:endParaRPr lang="en-US" dirty="0" smtClean="0"/>
          </a:p>
          <a:p>
            <a:r>
              <a:rPr lang="en-US" dirty="0" smtClean="0"/>
              <a:t>This concludes staff’s update and we are available to answer questions.</a:t>
            </a:r>
          </a:p>
          <a:p>
            <a:endParaRPr lang="en-US" dirty="0"/>
          </a:p>
        </p:txBody>
      </p:sp>
      <p:sp>
        <p:nvSpPr>
          <p:cNvPr id="4" name="Slide Number Placeholder 3"/>
          <p:cNvSpPr>
            <a:spLocks noGrp="1"/>
          </p:cNvSpPr>
          <p:nvPr>
            <p:ph type="sldNum" sz="quarter" idx="10"/>
          </p:nvPr>
        </p:nvSpPr>
        <p:spPr/>
        <p:txBody>
          <a:bodyPr/>
          <a:lstStyle/>
          <a:p>
            <a:fld id="{728D8BBF-A7D7-47F2-A1A4-86D9A3C71416}" type="slidenum">
              <a:rPr lang="en-US" smtClean="0"/>
              <a:t>42</a:t>
            </a:fld>
            <a:endParaRPr lang="en-US"/>
          </a:p>
        </p:txBody>
      </p:sp>
    </p:spTree>
    <p:extLst>
      <p:ext uri="{BB962C8B-B14F-4D97-AF65-F5344CB8AC3E}">
        <p14:creationId xmlns:p14="http://schemas.microsoft.com/office/powerpoint/2010/main" val="443098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 annual progress</a:t>
            </a:r>
            <a:r>
              <a:rPr lang="en-US" sz="1200" kern="1200" baseline="0" dirty="0" smtClean="0">
                <a:solidFill>
                  <a:schemeClr val="tx1"/>
                </a:solidFill>
                <a:effectLst/>
                <a:latin typeface="+mn-lt"/>
                <a:ea typeface="+mn-ea"/>
                <a:cs typeface="+mn-cs"/>
              </a:rPr>
              <a:t> report on General Plan implementation is required by State Law and must be submitted to the City Council, Governor’s Office of Planning and Research (OPR), and the California Department of Housing and Community Development by April 1st of each year.</a:t>
            </a:r>
            <a:endParaRPr lang="en-US" dirty="0"/>
          </a:p>
        </p:txBody>
      </p:sp>
      <p:sp>
        <p:nvSpPr>
          <p:cNvPr id="4" name="Slide Number Placeholder 3"/>
          <p:cNvSpPr>
            <a:spLocks noGrp="1"/>
          </p:cNvSpPr>
          <p:nvPr>
            <p:ph type="sldNum" sz="quarter" idx="10"/>
          </p:nvPr>
        </p:nvSpPr>
        <p:spPr/>
        <p:txBody>
          <a:bodyPr/>
          <a:lstStyle/>
          <a:p>
            <a:fld id="{3A98361C-AD31-49E1-B5F9-0CECE4908EE4}"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32371604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 annual progress</a:t>
            </a:r>
            <a:r>
              <a:rPr lang="en-US" sz="1200" kern="1200" baseline="0" dirty="0" smtClean="0">
                <a:solidFill>
                  <a:schemeClr val="tx1"/>
                </a:solidFill>
                <a:effectLst/>
                <a:latin typeface="+mn-lt"/>
                <a:ea typeface="+mn-ea"/>
                <a:cs typeface="+mn-cs"/>
              </a:rPr>
              <a:t> report on General Plan implementation is required by State Law and must be submitted to the City Council, Governor’s Office of Planning and Research (OPR), and the California Department of Housing and Community Development by April 1st of each year.</a:t>
            </a:r>
            <a:endParaRPr lang="en-US" dirty="0"/>
          </a:p>
        </p:txBody>
      </p:sp>
      <p:sp>
        <p:nvSpPr>
          <p:cNvPr id="4" name="Slide Number Placeholder 3"/>
          <p:cNvSpPr>
            <a:spLocks noGrp="1"/>
          </p:cNvSpPr>
          <p:nvPr>
            <p:ph type="sldNum" sz="quarter" idx="10"/>
          </p:nvPr>
        </p:nvSpPr>
        <p:spPr/>
        <p:txBody>
          <a:bodyPr/>
          <a:lstStyle/>
          <a:p>
            <a:fld id="{3A98361C-AD31-49E1-B5F9-0CECE4908EE4}"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14505526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 annual progress</a:t>
            </a:r>
            <a:r>
              <a:rPr lang="en-US" sz="1200" kern="1200" baseline="0" dirty="0" smtClean="0">
                <a:solidFill>
                  <a:schemeClr val="tx1"/>
                </a:solidFill>
                <a:effectLst/>
                <a:latin typeface="+mn-lt"/>
                <a:ea typeface="+mn-ea"/>
                <a:cs typeface="+mn-cs"/>
              </a:rPr>
              <a:t> report on General Plan implementation is required by State Law and must be submitted to the City Council, Governor’s Office of Planning and Research (OPR), and the California Department of Housing and Community Development by April 1st of each year.</a:t>
            </a:r>
            <a:endParaRPr lang="en-US" dirty="0"/>
          </a:p>
        </p:txBody>
      </p:sp>
      <p:sp>
        <p:nvSpPr>
          <p:cNvPr id="4" name="Slide Number Placeholder 3"/>
          <p:cNvSpPr>
            <a:spLocks noGrp="1"/>
          </p:cNvSpPr>
          <p:nvPr>
            <p:ph type="sldNum" sz="quarter" idx="10"/>
          </p:nvPr>
        </p:nvSpPr>
        <p:spPr/>
        <p:txBody>
          <a:bodyPr/>
          <a:lstStyle/>
          <a:p>
            <a:fld id="{3A98361C-AD31-49E1-B5F9-0CECE4908EE4}"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287291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767" indent="-176767">
              <a:buFont typeface="Arial" panose="020B0604020202020204" pitchFamily="34" charset="0"/>
              <a:buChar char="•"/>
            </a:pPr>
            <a:r>
              <a:rPr lang="en-US" dirty="0"/>
              <a:t>But first, I wanted to share what being part of the County Library system means to Lemon Grove residents. </a:t>
            </a:r>
          </a:p>
          <a:p>
            <a:pPr marL="648147" lvl="1" indent="-176767">
              <a:buFont typeface="Arial" panose="020B0604020202020204" pitchFamily="34" charset="0"/>
              <a:buChar char="•"/>
            </a:pPr>
            <a:r>
              <a:rPr lang="en-US" dirty="0"/>
              <a:t>Lemon Grove is 1 of 33 libraries in this system, which also has 2 bookmobiles and 4 24/7 self-service kiosks. </a:t>
            </a:r>
          </a:p>
          <a:p>
            <a:pPr marL="648147" lvl="1" indent="-176767">
              <a:buFont typeface="Arial" panose="020B0604020202020204" pitchFamily="34" charset="0"/>
              <a:buChar char="•"/>
            </a:pPr>
            <a:r>
              <a:rPr lang="en-US" dirty="0"/>
              <a:t>The County Library serves 11 of the County’s 18 incorporated cities and all of the unincorporated areas of the County.  The map on the screen shows our locations.</a:t>
            </a:r>
          </a:p>
          <a:p>
            <a:pPr marL="176767" indent="-176767">
              <a:buFont typeface="Arial" panose="020B0604020202020204" pitchFamily="34" charset="0"/>
              <a:buChar char="•"/>
            </a:pPr>
            <a:r>
              <a:rPr lang="en-US" dirty="0"/>
              <a:t>This means that…</a:t>
            </a:r>
          </a:p>
          <a:p>
            <a:pPr marL="648147" lvl="1" indent="-176767">
              <a:buFont typeface="Arial" panose="020B0604020202020204" pitchFamily="34" charset="0"/>
              <a:buChar char="•"/>
            </a:pPr>
            <a:r>
              <a:rPr lang="en-US" dirty="0"/>
              <a:t>Each library has stable funding: the County Library is funded by a dedicated portion of the property taxes in the cities and communities we serve. </a:t>
            </a:r>
          </a:p>
          <a:p>
            <a:pPr marL="648147" lvl="1" indent="-176767">
              <a:buFont typeface="Arial" panose="020B0604020202020204" pitchFamily="34" charset="0"/>
              <a:buChar char="•"/>
            </a:pPr>
            <a:r>
              <a:rPr lang="en-US" dirty="0"/>
              <a:t>Each community enjoys the collective expertise and innovation of more than 300 library professionals.</a:t>
            </a:r>
          </a:p>
          <a:p>
            <a:pPr marL="648147" lvl="1" indent="-176767">
              <a:buFont typeface="Arial" panose="020B0604020202020204" pitchFamily="34" charset="0"/>
              <a:buChar char="•"/>
            </a:pPr>
            <a:r>
              <a:rPr lang="en-US" dirty="0"/>
              <a:t>We have greater opportunities for partnerships &amp; grants by organizations that are attracted to the scale and impact of a large library system.  For example, SDCL is a member of Circuit and Link+, which are borrowing agreements with other libraries that give our customers access to over 40 million titles in addition to SDCL’s 1.4 million.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330969-9E59-EF4C-B1F7-F3B4305E23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2114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County Library is launching a new Strategic Plan this year.  </a:t>
            </a:r>
          </a:p>
          <a:p>
            <a:pPr marL="176767" indent="-176767">
              <a:buFont typeface="Arial" panose="020B0604020202020204" pitchFamily="34" charset="0"/>
              <a:buChar char="•"/>
            </a:pPr>
            <a:r>
              <a:rPr lang="en-US" dirty="0"/>
              <a:t>Our mission statement is: We celebrate our communities and dedicate our passion and expertise to help you create your own story.</a:t>
            </a:r>
          </a:p>
          <a:p>
            <a:pPr marL="176767" indent="-176767" defTabSz="932871">
              <a:buFont typeface="Arial" panose="020B0604020202020204" pitchFamily="34" charset="0"/>
              <a:buChar char="•"/>
            </a:pPr>
            <a:r>
              <a:rPr lang="en-US" dirty="0"/>
              <a:t>We have four Guiding Principles as part of our new Strategic Plan: Learn, Energize, Read, and Create.  Everything we do fits into one of these four Principles.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330969-9E59-EF4C-B1F7-F3B4305E23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473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760"/>
            <a:r>
              <a:rPr lang="en-US" altLang="en-US" dirty="0" smtClean="0">
                <a:latin typeface="Calibri (Body)"/>
              </a:rPr>
              <a:t>Our first Guiding Principle is:</a:t>
            </a:r>
          </a:p>
          <a:p>
            <a:pPr defTabSz="942760"/>
            <a:r>
              <a:rPr lang="en-US" altLang="en-US" b="1" dirty="0" smtClean="0">
                <a:latin typeface="Calibri (Body)"/>
              </a:rPr>
              <a:t>Learn</a:t>
            </a:r>
            <a:r>
              <a:rPr lang="en-US" altLang="en-US" dirty="0" smtClean="0">
                <a:latin typeface="Calibri (Body)"/>
              </a:rPr>
              <a:t>. We promote learning, exploration, and discovery for fulfillment and personal growth.</a:t>
            </a:r>
          </a:p>
          <a:p>
            <a:pPr marL="176767" indent="-176767" defTabSz="942760">
              <a:buFont typeface="Arial" panose="020B0604020202020204" pitchFamily="34" charset="0"/>
              <a:buChar char="•"/>
            </a:pPr>
            <a:r>
              <a:rPr lang="en-US" altLang="en-US" b="1" dirty="0" smtClean="0">
                <a:latin typeface="Calibri (Body)"/>
              </a:rPr>
              <a:t>Here are just a few of the ways our staff has been guided by the Learn principle:</a:t>
            </a:r>
          </a:p>
          <a:p>
            <a:pPr marL="633967" marR="0" lvl="1" indent="-176767" algn="l" defTabSz="94276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latin typeface="Calibri (Body)"/>
              </a:rPr>
              <a:t>Library High School fosters achievement and builds bright futures by conferring accredited high school diplomas to adults whose education was interrupted. Please feel free to offer this program to any of your constituents or community partners. Just send them to LibraryHighSchool.org to sign up. We can also provide you flyers for distribution</a:t>
            </a:r>
            <a:r>
              <a:rPr lang="en-US" b="1" dirty="0" smtClean="0">
                <a:latin typeface="Calibri (Body)"/>
              </a:rPr>
              <a:t>. </a:t>
            </a:r>
            <a:r>
              <a:rPr lang="en-US" b="1" dirty="0" smtClean="0">
                <a:solidFill>
                  <a:srgbClr val="FF0000"/>
                </a:solidFill>
                <a:highlight>
                  <a:srgbClr val="FFFF00"/>
                </a:highlight>
                <a:latin typeface="Calibri (Body)"/>
              </a:rPr>
              <a:t>This program has continued to operate through the pandemic.</a:t>
            </a:r>
            <a:endParaRPr lang="en-US" dirty="0" smtClean="0">
              <a:latin typeface="Calibri (Body)"/>
            </a:endParaRPr>
          </a:p>
          <a:p>
            <a:pPr marL="648147" lvl="1" indent="-176767">
              <a:buFont typeface="Arial" panose="020B0604020202020204" pitchFamily="34" charset="0"/>
              <a:buChar char="•"/>
            </a:pPr>
            <a:r>
              <a:rPr lang="en-US" b="1" dirty="0" smtClean="0">
                <a:latin typeface="Calibri (Body)"/>
              </a:rPr>
              <a:t>Under normal circumstances</a:t>
            </a:r>
            <a:r>
              <a:rPr lang="en-US" dirty="0" smtClean="0">
                <a:latin typeface="Calibri (Body)"/>
              </a:rPr>
              <a:t>, the library has made space available for after-school tutoring through the SDSU Pathways Program. Sponsored in part by our Friends of the Library president, Pathways links students that may be struggling academically with “near-peer” coaches for tutoring both in the classroom, and after school in our teen study rooms. This is a beautiful example of collaboration between the Library, the School District, and SDSU.</a:t>
            </a:r>
            <a:r>
              <a:rPr lang="en-US" b="1" dirty="0" smtClean="0">
                <a:latin typeface="Calibri (Body)"/>
              </a:rPr>
              <a:t> </a:t>
            </a:r>
          </a:p>
          <a:p>
            <a:pPr marL="648147" lvl="1" indent="-176767">
              <a:buFont typeface="Arial" panose="020B0604020202020204" pitchFamily="34" charset="0"/>
              <a:buChar char="•"/>
            </a:pPr>
            <a:r>
              <a:rPr lang="en-US" sz="1200" b="1" dirty="0" smtClean="0">
                <a:solidFill>
                  <a:schemeClr val="tx1"/>
                </a:solidFill>
                <a:latin typeface="Calibri (Body)"/>
              </a:rPr>
              <a:t>Customers can also learn new skills through Lynda.com, a LinkedIn product. Lynda offers thousands of courses and certification programs in business, technology, and creative skills. SDCL cardholders, including e-cardholders, now have access to this fantastic resource at no cost.</a:t>
            </a:r>
            <a:endParaRPr lang="en-US" sz="1200" b="1" dirty="0">
              <a:solidFill>
                <a:schemeClr val="tx1"/>
              </a:solidFil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330969-9E59-EF4C-B1F7-F3B4305E23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4169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760"/>
            <a:r>
              <a:rPr lang="en-US" altLang="en-US" dirty="0" smtClean="0">
                <a:latin typeface="Calibri (Body)"/>
              </a:rPr>
              <a:t>Our next Guiding Principle is: </a:t>
            </a:r>
          </a:p>
          <a:p>
            <a:pPr defTabSz="942760"/>
            <a:r>
              <a:rPr lang="en-US" altLang="en-US" b="1" dirty="0" smtClean="0">
                <a:latin typeface="Calibri (Body)"/>
              </a:rPr>
              <a:t>Energize</a:t>
            </a:r>
            <a:r>
              <a:rPr lang="en-US" altLang="en-US" dirty="0" smtClean="0">
                <a:latin typeface="Calibri (Body)"/>
              </a:rPr>
              <a:t>.</a:t>
            </a:r>
            <a:r>
              <a:rPr lang="en-US" altLang="en-US" b="1" dirty="0" smtClean="0">
                <a:latin typeface="Calibri (Body)"/>
              </a:rPr>
              <a:t> </a:t>
            </a:r>
            <a:r>
              <a:rPr lang="en-US" altLang="en-US" dirty="0" smtClean="0">
                <a:latin typeface="Calibri (Body)"/>
              </a:rPr>
              <a:t>We champion civic engagement and support individuals in shaping the future of their communities.</a:t>
            </a:r>
          </a:p>
          <a:p>
            <a:pPr marL="176767" indent="-176767" defTabSz="942760">
              <a:buFont typeface="Arial" panose="020B0604020202020204" pitchFamily="34" charset="0"/>
              <a:buChar char="•"/>
            </a:pPr>
            <a:r>
              <a:rPr lang="en-US" altLang="en-US" dirty="0" smtClean="0">
                <a:latin typeface="Calibri (Body)"/>
              </a:rPr>
              <a:t>An important strategic initiative in the Energize principle is our </a:t>
            </a:r>
            <a:r>
              <a:rPr lang="en-US" altLang="en-US" b="1" dirty="0" smtClean="0">
                <a:latin typeface="Calibri (Body)"/>
              </a:rPr>
              <a:t>continued </a:t>
            </a:r>
            <a:r>
              <a:rPr lang="en-US" altLang="en-US" dirty="0" smtClean="0">
                <a:latin typeface="Calibri (Body)"/>
              </a:rPr>
              <a:t>collaboration with the Lemon Grove School District and local partner institutions to provide strong leadership opportunities for youth. </a:t>
            </a:r>
          </a:p>
          <a:p>
            <a:pPr marL="176767" indent="-176767" defTabSz="942760">
              <a:buFont typeface="Arial" panose="020B0604020202020204" pitchFamily="34" charset="0"/>
              <a:buChar char="•"/>
            </a:pPr>
            <a:r>
              <a:rPr lang="en-US" altLang="en-US" b="1" dirty="0" smtClean="0">
                <a:latin typeface="Calibri (Body)"/>
              </a:rPr>
              <a:t>SDCL supports voting and democracy by partnering with the Registrar of Voters to make every library branch in our system a polling place. The Lemon Grove branch also served as a mail ballot drop-off site from February 26 to March 3</a:t>
            </a:r>
            <a:r>
              <a:rPr lang="en-US" altLang="en-US" b="1" baseline="0" dirty="0" smtClean="0">
                <a:latin typeface="Calibri (Body)"/>
              </a:rPr>
              <a:t> in the last election. We will be offering mail ballot drop off services at all SDCL locations in the upcoming presidential election. </a:t>
            </a:r>
            <a:endParaRPr lang="en-US" altLang="en-US" b="1" dirty="0" smtClean="0">
              <a:latin typeface="Calibri (Body)"/>
            </a:endParaRPr>
          </a:p>
          <a:p>
            <a:pPr marL="176767" indent="-176767" defTabSz="942760">
              <a:buFont typeface="Arial" panose="020B0604020202020204" pitchFamily="34" charset="0"/>
              <a:buChar char="•"/>
            </a:pPr>
            <a:r>
              <a:rPr lang="en-US" altLang="en-US" dirty="0" smtClean="0">
                <a:latin typeface="Calibri (Body)"/>
              </a:rPr>
              <a:t>Volunteers with the Friends of the Lemon Grove Library provide advocacy and fundraising that directly benefit the Lemon Grove Library and community. Last year alone, the Friends made over $7,000 available for our programs and collection while</a:t>
            </a:r>
            <a:r>
              <a:rPr lang="en-US" altLang="en-US" b="0" dirty="0" smtClean="0">
                <a:latin typeface="Calibri (Body)"/>
              </a:rPr>
              <a:t> building a trust fund that will benefit the community for years to come. </a:t>
            </a:r>
            <a:endParaRPr lang="en-US" altLang="en-US" b="0" dirty="0">
              <a:latin typeface="Calibri (Body)"/>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330969-9E59-EF4C-B1F7-F3B4305E23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73602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760"/>
            <a:r>
              <a:rPr lang="en-US" altLang="en-US" dirty="0" smtClean="0">
                <a:latin typeface="Calibri (Body)"/>
              </a:rPr>
              <a:t>Our third Guiding Principle, and the one most people think of when they consider the library, is:</a:t>
            </a:r>
          </a:p>
          <a:p>
            <a:pPr defTabSz="942760"/>
            <a:r>
              <a:rPr lang="en-US" altLang="en-US" b="1" dirty="0" smtClean="0">
                <a:latin typeface="Calibri (Body)"/>
              </a:rPr>
              <a:t>Read</a:t>
            </a:r>
            <a:r>
              <a:rPr lang="en-US" altLang="en-US" dirty="0" smtClean="0">
                <a:latin typeface="Calibri (Body)"/>
              </a:rPr>
              <a:t>. We encourage reading in every way: to develop skills, nurture hope, and motivate a love of reading.</a:t>
            </a:r>
          </a:p>
          <a:p>
            <a:pPr marL="176767" indent="-176767" defTabSz="942760">
              <a:buFont typeface="Arial" panose="020B0604020202020204" pitchFamily="34" charset="0"/>
              <a:buChar char="•"/>
            </a:pPr>
            <a:r>
              <a:rPr lang="en-US" altLang="en-US" dirty="0" smtClean="0">
                <a:latin typeface="Calibri (Body)"/>
              </a:rPr>
              <a:t>SDCL now provides access to over 133,000 downloadable books, one of the largest collections in South</a:t>
            </a:r>
            <a:r>
              <a:rPr lang="en-US" altLang="en-US" baseline="0" dirty="0" smtClean="0">
                <a:latin typeface="Calibri (Body)"/>
              </a:rPr>
              <a:t>ern California</a:t>
            </a:r>
            <a:r>
              <a:rPr lang="en-US" altLang="en-US" dirty="0" smtClean="0">
                <a:latin typeface="Calibri (Body)"/>
              </a:rPr>
              <a:t>.  You can download these books to your smartphone, tablet, or computer whenever and wherever you are.  If you don’t have a library card, you can sign up for one instantly using your cell</a:t>
            </a:r>
            <a:r>
              <a:rPr lang="en-US" altLang="en-US" baseline="0" dirty="0" smtClean="0">
                <a:latin typeface="Calibri (Body)"/>
              </a:rPr>
              <a:t> phone number to</a:t>
            </a:r>
            <a:r>
              <a:rPr lang="en-US" altLang="en-US" dirty="0" smtClean="0">
                <a:latin typeface="Calibri (Body)"/>
              </a:rPr>
              <a:t> access this collection</a:t>
            </a:r>
            <a:r>
              <a:rPr lang="en-US" altLang="en-US" baseline="0" dirty="0" smtClean="0">
                <a:latin typeface="Calibri (Body)"/>
              </a:rPr>
              <a:t> using our Instant Digital Card.</a:t>
            </a:r>
            <a:endParaRPr lang="en-US" altLang="en-US" dirty="0" smtClean="0">
              <a:latin typeface="Calibri (Body)"/>
            </a:endParaRPr>
          </a:p>
          <a:p>
            <a:pPr marL="176767" indent="-176767" defTabSz="942760">
              <a:buFont typeface="Arial" panose="020B0604020202020204" pitchFamily="34" charset="0"/>
              <a:buChar char="•"/>
            </a:pPr>
            <a:r>
              <a:rPr lang="en-US" altLang="en-US" b="1" dirty="0" smtClean="0">
                <a:latin typeface="Calibri (Body)"/>
              </a:rPr>
              <a:t>During the COVID-19 pandemic, the library increased our focus on digital access. In addition to our Instant Digital library cards, we also offer an e-card option, where customers enjoy</a:t>
            </a:r>
            <a:r>
              <a:rPr lang="en-US" altLang="en-US" b="1" baseline="0" dirty="0" smtClean="0">
                <a:latin typeface="Calibri (Body)"/>
              </a:rPr>
              <a:t> expanded </a:t>
            </a:r>
            <a:r>
              <a:rPr lang="en-US" altLang="en-US" b="1" dirty="0" smtClean="0">
                <a:latin typeface="Calibri (Body)"/>
              </a:rPr>
              <a:t>access to our databases, which include homework help, career guidance, video storybooks, and language learning tools. </a:t>
            </a:r>
          </a:p>
          <a:p>
            <a:pPr marL="176767" indent="-176767" defTabSz="942760">
              <a:buFont typeface="Arial" panose="020B0604020202020204" pitchFamily="34" charset="0"/>
              <a:buChar char="•"/>
            </a:pPr>
            <a:r>
              <a:rPr lang="en-US" altLang="en-US" b="1" dirty="0" smtClean="0">
                <a:latin typeface="Calibri (Body)"/>
              </a:rPr>
              <a:t>Customers can now access a series of Book</a:t>
            </a:r>
            <a:r>
              <a:rPr lang="en-US" altLang="en-US" b="1" baseline="0" dirty="0" smtClean="0">
                <a:latin typeface="Calibri (Body)"/>
              </a:rPr>
              <a:t> Shorts &amp; </a:t>
            </a:r>
            <a:r>
              <a:rPr lang="en-US" altLang="en-US" b="1" dirty="0" err="1" smtClean="0">
                <a:latin typeface="Calibri (Body)"/>
              </a:rPr>
              <a:t>Storytime</a:t>
            </a:r>
            <a:r>
              <a:rPr lang="en-US" altLang="en-US" b="1" dirty="0" smtClean="0">
                <a:latin typeface="Calibri (Body)"/>
              </a:rPr>
              <a:t> Shorts on our website, where librarians offer book</a:t>
            </a:r>
            <a:r>
              <a:rPr lang="en-US" altLang="en-US" b="1" baseline="0" dirty="0" smtClean="0">
                <a:latin typeface="Calibri (Body)"/>
              </a:rPr>
              <a:t> recommendations and </a:t>
            </a:r>
            <a:r>
              <a:rPr lang="en-US" altLang="en-US" b="1" dirty="0" smtClean="0">
                <a:latin typeface="Calibri (Body)"/>
              </a:rPr>
              <a:t>virtual </a:t>
            </a:r>
            <a:r>
              <a:rPr lang="en-US" altLang="en-US" b="1" dirty="0" err="1" smtClean="0">
                <a:latin typeface="Calibri (Body)"/>
              </a:rPr>
              <a:t>storytimes</a:t>
            </a:r>
            <a:r>
              <a:rPr lang="en-US" altLang="en-US" b="1" dirty="0" smtClean="0">
                <a:latin typeface="Calibri (Body)"/>
              </a:rPr>
              <a:t>, complete with songs, literacy tips, and activity sheets.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330969-9E59-EF4C-B1F7-F3B4305E23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4846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760"/>
            <a:r>
              <a:rPr lang="en-US" altLang="en-US" dirty="0" smtClean="0">
                <a:latin typeface="Calibri (Body)"/>
              </a:rPr>
              <a:t>Our fourth and final Guiding Principle is:</a:t>
            </a:r>
          </a:p>
          <a:p>
            <a:pPr defTabSz="942760"/>
            <a:r>
              <a:rPr lang="en-US" altLang="en-US" b="1" dirty="0" smtClean="0">
                <a:latin typeface="Calibri (Body)"/>
              </a:rPr>
              <a:t>Create</a:t>
            </a:r>
            <a:r>
              <a:rPr lang="en-US" altLang="en-US" dirty="0" smtClean="0">
                <a:latin typeface="Calibri (Body)"/>
              </a:rPr>
              <a:t>. We design opportunities to experience and enjoy culture and the arts as a creator and participant.</a:t>
            </a:r>
          </a:p>
          <a:p>
            <a:pPr marL="176767" indent="-176767" defTabSz="942760">
              <a:buFont typeface="Arial" panose="020B0604020202020204" pitchFamily="34" charset="0"/>
              <a:buChar char="•"/>
            </a:pPr>
            <a:r>
              <a:rPr lang="en-US" altLang="en-US" b="1" dirty="0" smtClean="0">
                <a:latin typeface="Calibri (Body)"/>
              </a:rPr>
              <a:t>The library regularly assesses our program offerings through community feedback and partnerships to develop programming that reflects the diverse cultures we serve. For example, the library worked with the Lemon Grove Historical Society in August 2019 to host author Christy Hale at our branch. Her award-winning bilingual book, </a:t>
            </a:r>
            <a:r>
              <a:rPr lang="en-US" altLang="en-US" b="1" i="1" dirty="0" err="1" smtClean="0">
                <a:latin typeface="Calibri (Body)"/>
              </a:rPr>
              <a:t>Todos</a:t>
            </a:r>
            <a:r>
              <a:rPr lang="en-US" altLang="en-US" b="1" i="1" dirty="0" smtClean="0">
                <a:latin typeface="Calibri (Body)"/>
              </a:rPr>
              <a:t> </a:t>
            </a:r>
            <a:r>
              <a:rPr lang="en-US" altLang="en-US" b="1" i="1" dirty="0" err="1" smtClean="0">
                <a:latin typeface="Calibri (Body)"/>
              </a:rPr>
              <a:t>Iguales</a:t>
            </a:r>
            <a:r>
              <a:rPr lang="en-US" altLang="en-US" b="1" i="1" dirty="0" smtClean="0">
                <a:latin typeface="Calibri (Body)"/>
              </a:rPr>
              <a:t>/All Equal: A Ballad of Lemon Grove, </a:t>
            </a:r>
            <a:r>
              <a:rPr lang="en-US" altLang="en-US" b="1" i="0" dirty="0" smtClean="0">
                <a:latin typeface="Calibri (Body)"/>
              </a:rPr>
              <a:t>chronicles the Lemon Grove incident. That title is now circulating within our system and proudly on display at the Lemon Grove branch.</a:t>
            </a:r>
            <a:endParaRPr lang="en-US" altLang="en-US" b="1" dirty="0" smtClean="0">
              <a:latin typeface="Calibri (Body)"/>
            </a:endParaRPr>
          </a:p>
          <a:p>
            <a:pPr marL="176767" indent="-176767" defTabSz="942760">
              <a:buFont typeface="Arial" panose="020B0604020202020204" pitchFamily="34" charset="0"/>
              <a:buChar char="•"/>
            </a:pPr>
            <a:r>
              <a:rPr lang="en-US" altLang="en-US" dirty="0" smtClean="0">
                <a:latin typeface="Calibri (Body)"/>
              </a:rPr>
              <a:t>We also believe in showcasing local creative talent through our rotating art displays and special artist lecture series. For example, artist Crystal Paris, who has recently worked with high-profile artists</a:t>
            </a:r>
            <a:r>
              <a:rPr lang="en-US" altLang="en-US" baseline="0" dirty="0" smtClean="0">
                <a:latin typeface="Calibri (Body)"/>
              </a:rPr>
              <a:t> like </a:t>
            </a:r>
            <a:r>
              <a:rPr lang="en-US" altLang="en-US" dirty="0" smtClean="0">
                <a:latin typeface="Calibri (Body)"/>
              </a:rPr>
              <a:t>Tina Knowles and Kanye West, hosted a tween fashion collage workshop on March 11 targeted to middle school students – she gave them an opportunity to create self portraits that reflect their own diverse beauty.</a:t>
            </a:r>
            <a:endParaRPr lang="en-US" altLang="en-US" dirty="0">
              <a:latin typeface="Calibri (Body)"/>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330969-9E59-EF4C-B1F7-F3B4305E23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65133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solidFill>
                  <a:prstClr val="black">
                    <a:lumMod val="50000"/>
                    <a:lumOff val="50000"/>
                  </a:prstClr>
                </a:solidFill>
              </a:rPr>
              <a:pPr/>
              <a:t>9/1/2020</a:t>
            </a:fld>
            <a:endParaRPr lang="en-US" dirty="0">
              <a:solidFill>
                <a:prstClr val="black">
                  <a:lumMod val="50000"/>
                  <a:lumOff val="50000"/>
                </a:prstClr>
              </a:solidFill>
            </a:endParaRPr>
          </a:p>
        </p:txBody>
      </p:sp>
      <p:sp>
        <p:nvSpPr>
          <p:cNvPr id="5" name="Footer Placeholder 4"/>
          <p:cNvSpPr>
            <a:spLocks noGrp="1"/>
          </p:cNvSpPr>
          <p:nvPr>
            <p:ph type="ftr" sz="quarter" idx="11"/>
          </p:nvPr>
        </p:nvSpPr>
        <p:spPr/>
        <p:txBody>
          <a:bodyPr/>
          <a:lstStyle/>
          <a:p>
            <a:endParaRPr lang="en-US" dirty="0">
              <a:solidFill>
                <a:prstClr val="black">
                  <a:lumMod val="50000"/>
                  <a:lumOff val="50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solidFill>
                  <a:srgbClr val="549E39"/>
                </a:solidFill>
              </a:rPr>
              <a:pPr/>
              <a:t>‹#›</a:t>
            </a:fld>
            <a:endParaRPr lang="en-US" dirty="0">
              <a:solidFill>
                <a:srgbClr val="549E39"/>
              </a:solidFill>
            </a:endParaRPr>
          </a:p>
        </p:txBody>
      </p:sp>
    </p:spTree>
    <p:extLst>
      <p:ext uri="{BB962C8B-B14F-4D97-AF65-F5344CB8AC3E}">
        <p14:creationId xmlns:p14="http://schemas.microsoft.com/office/powerpoint/2010/main" val="2420761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5C6B4A9-1611-4792-9094-5F34BCA07E0B}" type="datetimeFigureOut">
              <a:rPr lang="en-US" smtClean="0">
                <a:solidFill>
                  <a:prstClr val="black">
                    <a:lumMod val="50000"/>
                    <a:lumOff val="50000"/>
                  </a:prstClr>
                </a:solidFill>
              </a:rPr>
              <a:pPr/>
              <a:t>9/1/2020</a:t>
            </a:fld>
            <a:endParaRPr lang="en-US" dirty="0">
              <a:solidFill>
                <a:prstClr val="black">
                  <a:lumMod val="50000"/>
                  <a:lumOff val="50000"/>
                </a:prstClr>
              </a:solidFill>
            </a:endParaRPr>
          </a:p>
        </p:txBody>
      </p:sp>
      <p:sp>
        <p:nvSpPr>
          <p:cNvPr id="8" name="Footer Placeholder 7"/>
          <p:cNvSpPr>
            <a:spLocks noGrp="1"/>
          </p:cNvSpPr>
          <p:nvPr>
            <p:ph type="ftr" sz="quarter" idx="11"/>
          </p:nvPr>
        </p:nvSpPr>
        <p:spPr/>
        <p:txBody>
          <a:bodyPr/>
          <a:lstStyle/>
          <a:p>
            <a:endParaRPr lang="en-US" dirty="0">
              <a:solidFill>
                <a:prstClr val="black">
                  <a:lumMod val="50000"/>
                  <a:lumOff val="50000"/>
                </a:prstClr>
              </a:solidFill>
            </a:endParaRPr>
          </a:p>
        </p:txBody>
      </p:sp>
      <p:sp>
        <p:nvSpPr>
          <p:cNvPr id="9" name="Slide Number Placeholder 8"/>
          <p:cNvSpPr>
            <a:spLocks noGrp="1"/>
          </p:cNvSpPr>
          <p:nvPr>
            <p:ph type="sldNum" sz="quarter" idx="12"/>
          </p:nvPr>
        </p:nvSpPr>
        <p:spPr/>
        <p:txBody>
          <a:bodyPr/>
          <a:lstStyle/>
          <a:p>
            <a:fld id="{89333C77-0158-454C-844F-B7AB9BD7DAD4}" type="slidenum">
              <a:rPr lang="en-US" smtClean="0">
                <a:solidFill>
                  <a:srgbClr val="549E39"/>
                </a:solidFill>
              </a:rPr>
              <a:pPr/>
              <a:t>‹#›</a:t>
            </a:fld>
            <a:endParaRPr lang="en-US" dirty="0">
              <a:solidFill>
                <a:srgbClr val="549E39"/>
              </a:solidFill>
            </a:endParaRPr>
          </a:p>
        </p:txBody>
      </p:sp>
    </p:spTree>
    <p:extLst>
      <p:ext uri="{BB962C8B-B14F-4D97-AF65-F5344CB8AC3E}">
        <p14:creationId xmlns:p14="http://schemas.microsoft.com/office/powerpoint/2010/main" val="3725815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solidFill>
                  <a:prstClr val="black">
                    <a:lumMod val="50000"/>
                    <a:lumOff val="50000"/>
                  </a:prstClr>
                </a:solidFill>
              </a:rPr>
              <a:pPr/>
              <a:t>9/1/2020</a:t>
            </a:fld>
            <a:endParaRPr lang="en-US" dirty="0">
              <a:solidFill>
                <a:prstClr val="black">
                  <a:lumMod val="50000"/>
                  <a:lumOff val="50000"/>
                </a:prstClr>
              </a:solidFill>
            </a:endParaRPr>
          </a:p>
        </p:txBody>
      </p:sp>
      <p:sp>
        <p:nvSpPr>
          <p:cNvPr id="8" name="Footer Placeholder 7"/>
          <p:cNvSpPr>
            <a:spLocks noGrp="1"/>
          </p:cNvSpPr>
          <p:nvPr>
            <p:ph type="ftr" sz="quarter" idx="11"/>
          </p:nvPr>
        </p:nvSpPr>
        <p:spPr/>
        <p:txBody>
          <a:bodyPr/>
          <a:lstStyle/>
          <a:p>
            <a:endParaRPr lang="en-US" dirty="0">
              <a:solidFill>
                <a:prstClr val="black">
                  <a:lumMod val="50000"/>
                  <a:lumOff val="50000"/>
                </a:prstClr>
              </a:solidFill>
            </a:endParaRPr>
          </a:p>
        </p:txBody>
      </p:sp>
      <p:sp>
        <p:nvSpPr>
          <p:cNvPr id="9" name="Slide Number Placeholder 8"/>
          <p:cNvSpPr>
            <a:spLocks noGrp="1"/>
          </p:cNvSpPr>
          <p:nvPr>
            <p:ph type="sldNum" sz="quarter" idx="12"/>
          </p:nvPr>
        </p:nvSpPr>
        <p:spPr/>
        <p:txBody>
          <a:bodyPr/>
          <a:lstStyle/>
          <a:p>
            <a:fld id="{D57F1E4F-1CFF-5643-939E-217C01CDF565}" type="slidenum">
              <a:rPr lang="en-US" smtClean="0">
                <a:solidFill>
                  <a:srgbClr val="549E39"/>
                </a:solidFill>
              </a:rPr>
              <a:pPr/>
              <a:t>‹#›</a:t>
            </a:fld>
            <a:endParaRPr lang="en-US" dirty="0">
              <a:solidFill>
                <a:srgbClr val="549E39"/>
              </a:solidFill>
            </a:endParaRPr>
          </a:p>
        </p:txBody>
      </p:sp>
    </p:spTree>
    <p:extLst>
      <p:ext uri="{BB962C8B-B14F-4D97-AF65-F5344CB8AC3E}">
        <p14:creationId xmlns:p14="http://schemas.microsoft.com/office/powerpoint/2010/main" val="4271161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F882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26154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38537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Full-Page Content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45321"/>
            <a:ext cx="10515600" cy="42725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Oval 6"/>
          <p:cNvSpPr/>
          <p:nvPr userDrawn="1"/>
        </p:nvSpPr>
        <p:spPr>
          <a:xfrm>
            <a:off x="11555031" y="6223581"/>
            <a:ext cx="399245" cy="399245"/>
          </a:xfrm>
          <a:prstGeom prst="ellipse">
            <a:avLst/>
          </a:prstGeom>
          <a:solidFill>
            <a:srgbClr val="B3C6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6"/>
          <p:cNvSpPr>
            <a:spLocks noGrp="1"/>
          </p:cNvSpPr>
          <p:nvPr>
            <p:ph type="sldNum" sz="quarter" idx="12"/>
          </p:nvPr>
        </p:nvSpPr>
        <p:spPr>
          <a:xfrm>
            <a:off x="11523370" y="6268652"/>
            <a:ext cx="462566" cy="309102"/>
          </a:xfrm>
          <a:prstGeom prst="rect">
            <a:avLst/>
          </a:prstGeom>
        </p:spPr>
        <p:txBody>
          <a:bodyPr/>
          <a:lstStyle>
            <a:lvl1pPr algn="ctr">
              <a:defRPr sz="1200" b="1">
                <a:solidFill>
                  <a:schemeClr val="bg1"/>
                </a:solidFill>
                <a:latin typeface="Arial" charset="0"/>
                <a:ea typeface="Arial" charset="0"/>
                <a:cs typeface="Arial" charset="0"/>
              </a:defRPr>
            </a:lvl1pPr>
          </a:lstStyle>
          <a:p>
            <a:fld id="{1589283A-B2F3-994B-AB2E-5C9A049BED0C}" type="slidenum">
              <a:rPr lang="en-US" smtClean="0"/>
              <a:pPr/>
              <a:t>‹#›</a:t>
            </a:fld>
            <a:endParaRPr lang="en-US" dirty="0"/>
          </a:p>
        </p:txBody>
      </p:sp>
      <p:sp>
        <p:nvSpPr>
          <p:cNvPr id="2" name="Title 1"/>
          <p:cNvSpPr>
            <a:spLocks noGrp="1"/>
          </p:cNvSpPr>
          <p:nvPr>
            <p:ph type="title" hasCustomPrompt="1"/>
          </p:nvPr>
        </p:nvSpPr>
        <p:spPr>
          <a:xfrm>
            <a:off x="257578" y="0"/>
            <a:ext cx="10738836" cy="1178417"/>
          </a:xfrm>
        </p:spPr>
        <p:txBody>
          <a:bodyPr>
            <a:normAutofit/>
          </a:bodyPr>
          <a:lstStyle>
            <a:lvl1pPr>
              <a:defRPr sz="3600" b="1">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1711668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alf-Page Conten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55558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rgbClr val="FF8826"/>
        </a:solidFill>
        <a:effectLst/>
      </p:bgPr>
    </p:bg>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9DB0E611-0A39-1849-965D-9F713994D26E}"/>
              </a:ext>
            </a:extLst>
          </p:cNvPr>
          <p:cNvSpPr/>
          <p:nvPr userDrawn="1"/>
        </p:nvSpPr>
        <p:spPr>
          <a:xfrm>
            <a:off x="7304029" y="497542"/>
            <a:ext cx="5862917" cy="58629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63239F9-5AE8-444D-9ABA-7570FFC3F4BB}"/>
              </a:ext>
            </a:extLst>
          </p:cNvPr>
          <p:cNvPicPr>
            <a:picLocks noChangeAspect="1"/>
          </p:cNvPicPr>
          <p:nvPr userDrawn="1"/>
        </p:nvPicPr>
        <p:blipFill>
          <a:blip r:embed="rId2"/>
          <a:stretch>
            <a:fillRect/>
          </a:stretch>
        </p:blipFill>
        <p:spPr>
          <a:xfrm>
            <a:off x="-3274391" y="4222376"/>
            <a:ext cx="14188921" cy="141639"/>
          </a:xfrm>
          <a:prstGeom prst="rect">
            <a:avLst/>
          </a:prstGeom>
        </p:spPr>
      </p:pic>
    </p:spTree>
    <p:extLst>
      <p:ext uri="{BB962C8B-B14F-4D97-AF65-F5344CB8AC3E}">
        <p14:creationId xmlns:p14="http://schemas.microsoft.com/office/powerpoint/2010/main" val="10477846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FF882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80883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710967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08067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solidFill>
                  <a:prstClr val="black">
                    <a:lumMod val="50000"/>
                    <a:lumOff val="50000"/>
                  </a:prstClr>
                </a:solidFill>
              </a:rPr>
              <a:pPr/>
              <a:t>9/1/2020</a:t>
            </a:fld>
            <a:endParaRPr lang="en-US" dirty="0">
              <a:solidFill>
                <a:prstClr val="black">
                  <a:lumMod val="50000"/>
                  <a:lumOff val="50000"/>
                </a:prstClr>
              </a:solidFill>
            </a:endParaRPr>
          </a:p>
        </p:txBody>
      </p:sp>
      <p:sp>
        <p:nvSpPr>
          <p:cNvPr id="5" name="Footer Placeholder 4"/>
          <p:cNvSpPr>
            <a:spLocks noGrp="1"/>
          </p:cNvSpPr>
          <p:nvPr>
            <p:ph type="ftr" sz="quarter" idx="11"/>
          </p:nvPr>
        </p:nvSpPr>
        <p:spPr/>
        <p:txBody>
          <a:bodyPr/>
          <a:lstStyle/>
          <a:p>
            <a:endParaRPr lang="en-US" dirty="0">
              <a:solidFill>
                <a:prstClr val="black">
                  <a:lumMod val="50000"/>
                  <a:lumOff val="50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solidFill>
                  <a:srgbClr val="549E39"/>
                </a:solidFill>
              </a:rPr>
              <a:pPr/>
              <a:t>‹#›</a:t>
            </a:fld>
            <a:endParaRPr lang="en-US" dirty="0">
              <a:solidFill>
                <a:srgbClr val="549E39"/>
              </a:solidFill>
            </a:endParaRPr>
          </a:p>
        </p:txBody>
      </p:sp>
    </p:spTree>
    <p:extLst>
      <p:ext uri="{BB962C8B-B14F-4D97-AF65-F5344CB8AC3E}">
        <p14:creationId xmlns:p14="http://schemas.microsoft.com/office/powerpoint/2010/main" val="34557638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774050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9/1/2020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extLst>
      <p:ext uri="{BB962C8B-B14F-4D97-AF65-F5344CB8AC3E}">
        <p14:creationId xmlns:p14="http://schemas.microsoft.com/office/powerpoint/2010/main" val="30370279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331131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524360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536223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9/1/2020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19812899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090373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232731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1308254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87621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solidFill>
                  <a:prstClr val="black">
                    <a:lumMod val="50000"/>
                    <a:lumOff val="50000"/>
                  </a:prstClr>
                </a:solidFill>
              </a:rPr>
              <a:pPr/>
              <a:t>9/1/2020</a:t>
            </a:fld>
            <a:endParaRPr lang="en-US" dirty="0">
              <a:solidFill>
                <a:prstClr val="black">
                  <a:lumMod val="50000"/>
                  <a:lumOff val="50000"/>
                </a:prstClr>
              </a:solidFill>
            </a:endParaRPr>
          </a:p>
        </p:txBody>
      </p:sp>
      <p:sp>
        <p:nvSpPr>
          <p:cNvPr id="5" name="Footer Placeholder 4"/>
          <p:cNvSpPr>
            <a:spLocks noGrp="1"/>
          </p:cNvSpPr>
          <p:nvPr>
            <p:ph type="ftr" sz="quarter" idx="11"/>
          </p:nvPr>
        </p:nvSpPr>
        <p:spPr/>
        <p:txBody>
          <a:bodyPr/>
          <a:lstStyle/>
          <a:p>
            <a:endParaRPr lang="en-US" dirty="0">
              <a:solidFill>
                <a:prstClr val="black">
                  <a:lumMod val="50000"/>
                  <a:lumOff val="50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solidFill>
                  <a:srgbClr val="549E39"/>
                </a:solidFill>
              </a:rPr>
              <a:pPr/>
              <a:t>‹#›</a:t>
            </a:fld>
            <a:endParaRPr lang="en-US" dirty="0">
              <a:solidFill>
                <a:srgbClr val="549E39"/>
              </a:solidFill>
            </a:endParaRPr>
          </a:p>
        </p:txBody>
      </p:sp>
    </p:spTree>
    <p:extLst>
      <p:ext uri="{BB962C8B-B14F-4D97-AF65-F5344CB8AC3E}">
        <p14:creationId xmlns:p14="http://schemas.microsoft.com/office/powerpoint/2010/main" val="1429042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5753509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079322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9/1/2020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31238298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6284523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E0EB0-F0A8-49C9-8EEB-9340ED6A94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C57D411-B96E-49A2-9404-012D5F3BAF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DAEE3D6-FCC8-4C71-AC91-0AAB1CC2AF5A}"/>
              </a:ext>
            </a:extLst>
          </p:cNvPr>
          <p:cNvSpPr>
            <a:spLocks noGrp="1"/>
          </p:cNvSpPr>
          <p:nvPr>
            <p:ph type="dt" sz="half" idx="10"/>
          </p:nvPr>
        </p:nvSpPr>
        <p:spPr/>
        <p:txBody>
          <a:bodyPr/>
          <a:lstStyle/>
          <a:p>
            <a:fld id="{67025129-79D5-474D-8BC1-C87C270F915F}" type="datetimeFigureOut">
              <a:rPr lang="en-US" smtClean="0"/>
              <a:t>9/1/2020</a:t>
            </a:fld>
            <a:endParaRPr lang="en-US"/>
          </a:p>
        </p:txBody>
      </p:sp>
      <p:sp>
        <p:nvSpPr>
          <p:cNvPr id="5" name="Footer Placeholder 4">
            <a:extLst>
              <a:ext uri="{FF2B5EF4-FFF2-40B4-BE49-F238E27FC236}">
                <a16:creationId xmlns:a16="http://schemas.microsoft.com/office/drawing/2014/main" id="{5623D9EE-8AAC-4F45-ACAE-536FF4C8C9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3D27D3-05F4-4744-BE94-B12126BAF15E}"/>
              </a:ext>
            </a:extLst>
          </p:cNvPr>
          <p:cNvSpPr>
            <a:spLocks noGrp="1"/>
          </p:cNvSpPr>
          <p:nvPr>
            <p:ph type="sldNum" sz="quarter" idx="12"/>
          </p:nvPr>
        </p:nvSpPr>
        <p:spPr/>
        <p:txBody>
          <a:bodyPr/>
          <a:lstStyle/>
          <a:p>
            <a:fld id="{65EAC5A4-C66A-45CF-A095-F732CD37772A}" type="slidenum">
              <a:rPr lang="en-US" smtClean="0"/>
              <a:t>‹#›</a:t>
            </a:fld>
            <a:endParaRPr lang="en-US"/>
          </a:p>
        </p:txBody>
      </p:sp>
    </p:spTree>
    <p:extLst>
      <p:ext uri="{BB962C8B-B14F-4D97-AF65-F5344CB8AC3E}">
        <p14:creationId xmlns:p14="http://schemas.microsoft.com/office/powerpoint/2010/main" val="28892914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97602-B850-41FC-AF24-798AB587AB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5751B7-A964-4514-BC1D-2F5965B884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F21B68-D576-484C-853B-088B591935E6}"/>
              </a:ext>
            </a:extLst>
          </p:cNvPr>
          <p:cNvSpPr>
            <a:spLocks noGrp="1"/>
          </p:cNvSpPr>
          <p:nvPr>
            <p:ph type="dt" sz="half" idx="10"/>
          </p:nvPr>
        </p:nvSpPr>
        <p:spPr/>
        <p:txBody>
          <a:bodyPr/>
          <a:lstStyle/>
          <a:p>
            <a:fld id="{67025129-79D5-474D-8BC1-C87C270F915F}" type="datetimeFigureOut">
              <a:rPr lang="en-US" smtClean="0"/>
              <a:t>9/1/2020</a:t>
            </a:fld>
            <a:endParaRPr lang="en-US"/>
          </a:p>
        </p:txBody>
      </p:sp>
      <p:sp>
        <p:nvSpPr>
          <p:cNvPr id="5" name="Footer Placeholder 4">
            <a:extLst>
              <a:ext uri="{FF2B5EF4-FFF2-40B4-BE49-F238E27FC236}">
                <a16:creationId xmlns:a16="http://schemas.microsoft.com/office/drawing/2014/main" id="{1C9C9CA7-3D2D-43C5-B03B-4A696D6EB1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981578-3059-4CA5-900F-B44C0BDCE438}"/>
              </a:ext>
            </a:extLst>
          </p:cNvPr>
          <p:cNvSpPr>
            <a:spLocks noGrp="1"/>
          </p:cNvSpPr>
          <p:nvPr>
            <p:ph type="sldNum" sz="quarter" idx="12"/>
          </p:nvPr>
        </p:nvSpPr>
        <p:spPr/>
        <p:txBody>
          <a:bodyPr/>
          <a:lstStyle/>
          <a:p>
            <a:fld id="{65EAC5A4-C66A-45CF-A095-F732CD37772A}" type="slidenum">
              <a:rPr lang="en-US" smtClean="0"/>
              <a:t>‹#›</a:t>
            </a:fld>
            <a:endParaRPr lang="en-US"/>
          </a:p>
        </p:txBody>
      </p:sp>
    </p:spTree>
    <p:extLst>
      <p:ext uri="{BB962C8B-B14F-4D97-AF65-F5344CB8AC3E}">
        <p14:creationId xmlns:p14="http://schemas.microsoft.com/office/powerpoint/2010/main" val="6542190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64335-1DBC-4A3D-BAFE-31C82FC788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33F7319-15A7-491B-BE24-9ABF5A273F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0F53F5-5EB7-4FA9-9974-EE841F5E2DF5}"/>
              </a:ext>
            </a:extLst>
          </p:cNvPr>
          <p:cNvSpPr>
            <a:spLocks noGrp="1"/>
          </p:cNvSpPr>
          <p:nvPr>
            <p:ph type="dt" sz="half" idx="10"/>
          </p:nvPr>
        </p:nvSpPr>
        <p:spPr/>
        <p:txBody>
          <a:bodyPr/>
          <a:lstStyle/>
          <a:p>
            <a:fld id="{67025129-79D5-474D-8BC1-C87C270F915F}" type="datetimeFigureOut">
              <a:rPr lang="en-US" smtClean="0"/>
              <a:t>9/1/2020</a:t>
            </a:fld>
            <a:endParaRPr lang="en-US"/>
          </a:p>
        </p:txBody>
      </p:sp>
      <p:sp>
        <p:nvSpPr>
          <p:cNvPr id="5" name="Footer Placeholder 4">
            <a:extLst>
              <a:ext uri="{FF2B5EF4-FFF2-40B4-BE49-F238E27FC236}">
                <a16:creationId xmlns:a16="http://schemas.microsoft.com/office/drawing/2014/main" id="{929650D4-2BF9-4BDA-A13D-CCC8830052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4D89EA-8C65-4C15-B10D-BB1A4E37D66D}"/>
              </a:ext>
            </a:extLst>
          </p:cNvPr>
          <p:cNvSpPr>
            <a:spLocks noGrp="1"/>
          </p:cNvSpPr>
          <p:nvPr>
            <p:ph type="sldNum" sz="quarter" idx="12"/>
          </p:nvPr>
        </p:nvSpPr>
        <p:spPr/>
        <p:txBody>
          <a:bodyPr/>
          <a:lstStyle/>
          <a:p>
            <a:fld id="{65EAC5A4-C66A-45CF-A095-F732CD37772A}" type="slidenum">
              <a:rPr lang="en-US" smtClean="0"/>
              <a:t>‹#›</a:t>
            </a:fld>
            <a:endParaRPr lang="en-US"/>
          </a:p>
        </p:txBody>
      </p:sp>
    </p:spTree>
    <p:extLst>
      <p:ext uri="{BB962C8B-B14F-4D97-AF65-F5344CB8AC3E}">
        <p14:creationId xmlns:p14="http://schemas.microsoft.com/office/powerpoint/2010/main" val="543915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F7AFE-2C5E-45EB-AFE8-78D797219D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505FD7-FB55-4C23-B286-0241AD07C3F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579E36-8079-490A-926C-600C95B130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50F870A-428D-47AC-B033-4C56CDC0F2B8}"/>
              </a:ext>
            </a:extLst>
          </p:cNvPr>
          <p:cNvSpPr>
            <a:spLocks noGrp="1"/>
          </p:cNvSpPr>
          <p:nvPr>
            <p:ph type="dt" sz="half" idx="10"/>
          </p:nvPr>
        </p:nvSpPr>
        <p:spPr/>
        <p:txBody>
          <a:bodyPr/>
          <a:lstStyle/>
          <a:p>
            <a:fld id="{67025129-79D5-474D-8BC1-C87C270F915F}" type="datetimeFigureOut">
              <a:rPr lang="en-US" smtClean="0"/>
              <a:t>9/1/2020</a:t>
            </a:fld>
            <a:endParaRPr lang="en-US"/>
          </a:p>
        </p:txBody>
      </p:sp>
      <p:sp>
        <p:nvSpPr>
          <p:cNvPr id="6" name="Footer Placeholder 5">
            <a:extLst>
              <a:ext uri="{FF2B5EF4-FFF2-40B4-BE49-F238E27FC236}">
                <a16:creationId xmlns:a16="http://schemas.microsoft.com/office/drawing/2014/main" id="{2E84ABFD-3460-4D80-A6F5-D387D05B19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DDA4A9-8ED1-4279-ABEC-2C271C7FF496}"/>
              </a:ext>
            </a:extLst>
          </p:cNvPr>
          <p:cNvSpPr>
            <a:spLocks noGrp="1"/>
          </p:cNvSpPr>
          <p:nvPr>
            <p:ph type="sldNum" sz="quarter" idx="12"/>
          </p:nvPr>
        </p:nvSpPr>
        <p:spPr/>
        <p:txBody>
          <a:bodyPr/>
          <a:lstStyle/>
          <a:p>
            <a:fld id="{65EAC5A4-C66A-45CF-A095-F732CD37772A}" type="slidenum">
              <a:rPr lang="en-US" smtClean="0"/>
              <a:t>‹#›</a:t>
            </a:fld>
            <a:endParaRPr lang="en-US"/>
          </a:p>
        </p:txBody>
      </p:sp>
    </p:spTree>
    <p:extLst>
      <p:ext uri="{BB962C8B-B14F-4D97-AF65-F5344CB8AC3E}">
        <p14:creationId xmlns:p14="http://schemas.microsoft.com/office/powerpoint/2010/main" val="340761097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91AC6-7748-4798-8B9F-3BAF4371876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746451-0D94-4D14-A51D-65DF1F7D62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BE3CBA-01B9-4CA4-80F2-9C4EA90653E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D7A452-A1DC-4640-9CE6-537B0851EF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88F261-8002-47F3-A4E8-CEF1099B883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B9898DC-E893-4DB8-BB12-B2AA89FA90C4}"/>
              </a:ext>
            </a:extLst>
          </p:cNvPr>
          <p:cNvSpPr>
            <a:spLocks noGrp="1"/>
          </p:cNvSpPr>
          <p:nvPr>
            <p:ph type="dt" sz="half" idx="10"/>
          </p:nvPr>
        </p:nvSpPr>
        <p:spPr/>
        <p:txBody>
          <a:bodyPr/>
          <a:lstStyle/>
          <a:p>
            <a:fld id="{67025129-79D5-474D-8BC1-C87C270F915F}" type="datetimeFigureOut">
              <a:rPr lang="en-US" smtClean="0"/>
              <a:t>9/1/2020</a:t>
            </a:fld>
            <a:endParaRPr lang="en-US"/>
          </a:p>
        </p:txBody>
      </p:sp>
      <p:sp>
        <p:nvSpPr>
          <p:cNvPr id="8" name="Footer Placeholder 7">
            <a:extLst>
              <a:ext uri="{FF2B5EF4-FFF2-40B4-BE49-F238E27FC236}">
                <a16:creationId xmlns:a16="http://schemas.microsoft.com/office/drawing/2014/main" id="{96012915-C711-4A95-BC3A-C8A3DE4BB86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96DBDD3-30F1-42B2-86AD-9FFBDAF2FE95}"/>
              </a:ext>
            </a:extLst>
          </p:cNvPr>
          <p:cNvSpPr>
            <a:spLocks noGrp="1"/>
          </p:cNvSpPr>
          <p:nvPr>
            <p:ph type="sldNum" sz="quarter" idx="12"/>
          </p:nvPr>
        </p:nvSpPr>
        <p:spPr/>
        <p:txBody>
          <a:bodyPr/>
          <a:lstStyle/>
          <a:p>
            <a:fld id="{65EAC5A4-C66A-45CF-A095-F732CD37772A}" type="slidenum">
              <a:rPr lang="en-US" smtClean="0"/>
              <a:t>‹#›</a:t>
            </a:fld>
            <a:endParaRPr lang="en-US"/>
          </a:p>
        </p:txBody>
      </p:sp>
    </p:spTree>
    <p:extLst>
      <p:ext uri="{BB962C8B-B14F-4D97-AF65-F5344CB8AC3E}">
        <p14:creationId xmlns:p14="http://schemas.microsoft.com/office/powerpoint/2010/main" val="25810397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C77D7-F159-41F2-A517-5F798600D6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F59CED-5B90-4ED4-9579-A9C627E4A9B5}"/>
              </a:ext>
            </a:extLst>
          </p:cNvPr>
          <p:cNvSpPr>
            <a:spLocks noGrp="1"/>
          </p:cNvSpPr>
          <p:nvPr>
            <p:ph type="dt" sz="half" idx="10"/>
          </p:nvPr>
        </p:nvSpPr>
        <p:spPr/>
        <p:txBody>
          <a:bodyPr/>
          <a:lstStyle/>
          <a:p>
            <a:fld id="{67025129-79D5-474D-8BC1-C87C270F915F}" type="datetimeFigureOut">
              <a:rPr lang="en-US" smtClean="0"/>
              <a:t>9/1/2020</a:t>
            </a:fld>
            <a:endParaRPr lang="en-US"/>
          </a:p>
        </p:txBody>
      </p:sp>
      <p:sp>
        <p:nvSpPr>
          <p:cNvPr id="4" name="Footer Placeholder 3">
            <a:extLst>
              <a:ext uri="{FF2B5EF4-FFF2-40B4-BE49-F238E27FC236}">
                <a16:creationId xmlns:a16="http://schemas.microsoft.com/office/drawing/2014/main" id="{E6284E88-2109-4877-B8F1-D8133BB8665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A8CB93-7302-4B3C-9A0B-5233755A6095}"/>
              </a:ext>
            </a:extLst>
          </p:cNvPr>
          <p:cNvSpPr>
            <a:spLocks noGrp="1"/>
          </p:cNvSpPr>
          <p:nvPr>
            <p:ph type="sldNum" sz="quarter" idx="12"/>
          </p:nvPr>
        </p:nvSpPr>
        <p:spPr/>
        <p:txBody>
          <a:bodyPr/>
          <a:lstStyle/>
          <a:p>
            <a:fld id="{65EAC5A4-C66A-45CF-A095-F732CD37772A}" type="slidenum">
              <a:rPr lang="en-US" smtClean="0"/>
              <a:t>‹#›</a:t>
            </a:fld>
            <a:endParaRPr lang="en-US"/>
          </a:p>
        </p:txBody>
      </p:sp>
    </p:spTree>
    <p:extLst>
      <p:ext uri="{BB962C8B-B14F-4D97-AF65-F5344CB8AC3E}">
        <p14:creationId xmlns:p14="http://schemas.microsoft.com/office/powerpoint/2010/main" val="4044844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EB712588-04B1-427B-82EE-E8DB90309F08}" type="datetimeFigureOut">
              <a:rPr lang="en-US" smtClean="0">
                <a:solidFill>
                  <a:prstClr val="black">
                    <a:lumMod val="50000"/>
                    <a:lumOff val="50000"/>
                  </a:prstClr>
                </a:solidFill>
              </a:rPr>
              <a:pPr/>
              <a:t>9/1/2020</a:t>
            </a:fld>
            <a:endParaRPr lang="en-US" dirty="0">
              <a:solidFill>
                <a:prstClr val="black">
                  <a:lumMod val="50000"/>
                  <a:lumOff val="50000"/>
                </a:prstClr>
              </a:solidFill>
            </a:endParaRPr>
          </a:p>
        </p:txBody>
      </p:sp>
      <p:sp>
        <p:nvSpPr>
          <p:cNvPr id="9" name="Footer Placeholder 8"/>
          <p:cNvSpPr>
            <a:spLocks noGrp="1"/>
          </p:cNvSpPr>
          <p:nvPr>
            <p:ph type="ftr" sz="quarter" idx="11"/>
          </p:nvPr>
        </p:nvSpPr>
        <p:spPr/>
        <p:txBody>
          <a:bodyPr/>
          <a:lstStyle/>
          <a:p>
            <a:endParaRPr lang="en-US" dirty="0">
              <a:solidFill>
                <a:prstClr val="black">
                  <a:lumMod val="50000"/>
                  <a:lumOff val="50000"/>
                </a:prstClr>
              </a:solidFill>
            </a:endParaRPr>
          </a:p>
        </p:txBody>
      </p:sp>
      <p:sp>
        <p:nvSpPr>
          <p:cNvPr id="10" name="Slide Number Placeholder 9"/>
          <p:cNvSpPr>
            <a:spLocks noGrp="1"/>
          </p:cNvSpPr>
          <p:nvPr>
            <p:ph type="sldNum" sz="quarter" idx="12"/>
          </p:nvPr>
        </p:nvSpPr>
        <p:spPr/>
        <p:txBody>
          <a:bodyPr/>
          <a:lstStyle/>
          <a:p>
            <a:fld id="{6FF9F0C5-380F-41C2-899A-BAC0F0927E16}" type="slidenum">
              <a:rPr lang="en-US" smtClean="0">
                <a:solidFill>
                  <a:srgbClr val="549E39"/>
                </a:solidFill>
              </a:rPr>
              <a:pPr/>
              <a:t>‹#›</a:t>
            </a:fld>
            <a:endParaRPr lang="en-US" dirty="0">
              <a:solidFill>
                <a:srgbClr val="549E39"/>
              </a:solidFill>
            </a:endParaRPr>
          </a:p>
        </p:txBody>
      </p:sp>
    </p:spTree>
    <p:extLst>
      <p:ext uri="{BB962C8B-B14F-4D97-AF65-F5344CB8AC3E}">
        <p14:creationId xmlns:p14="http://schemas.microsoft.com/office/powerpoint/2010/main" val="322905054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363949-3E3E-4055-8C2F-18A4E143BA7B}"/>
              </a:ext>
            </a:extLst>
          </p:cNvPr>
          <p:cNvSpPr>
            <a:spLocks noGrp="1"/>
          </p:cNvSpPr>
          <p:nvPr>
            <p:ph type="dt" sz="half" idx="10"/>
          </p:nvPr>
        </p:nvSpPr>
        <p:spPr/>
        <p:txBody>
          <a:bodyPr/>
          <a:lstStyle/>
          <a:p>
            <a:fld id="{67025129-79D5-474D-8BC1-C87C270F915F}" type="datetimeFigureOut">
              <a:rPr lang="en-US" smtClean="0"/>
              <a:t>9/1/2020</a:t>
            </a:fld>
            <a:endParaRPr lang="en-US"/>
          </a:p>
        </p:txBody>
      </p:sp>
      <p:sp>
        <p:nvSpPr>
          <p:cNvPr id="3" name="Footer Placeholder 2">
            <a:extLst>
              <a:ext uri="{FF2B5EF4-FFF2-40B4-BE49-F238E27FC236}">
                <a16:creationId xmlns:a16="http://schemas.microsoft.com/office/drawing/2014/main" id="{EBC15890-8A2A-4191-8075-1D499AF3A70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24B11B6-28BD-444B-8CA4-86906E3CF060}"/>
              </a:ext>
            </a:extLst>
          </p:cNvPr>
          <p:cNvSpPr>
            <a:spLocks noGrp="1"/>
          </p:cNvSpPr>
          <p:nvPr>
            <p:ph type="sldNum" sz="quarter" idx="12"/>
          </p:nvPr>
        </p:nvSpPr>
        <p:spPr/>
        <p:txBody>
          <a:bodyPr/>
          <a:lstStyle/>
          <a:p>
            <a:fld id="{65EAC5A4-C66A-45CF-A095-F732CD37772A}" type="slidenum">
              <a:rPr lang="en-US" smtClean="0"/>
              <a:t>‹#›</a:t>
            </a:fld>
            <a:endParaRPr lang="en-US"/>
          </a:p>
        </p:txBody>
      </p:sp>
    </p:spTree>
    <p:extLst>
      <p:ext uri="{BB962C8B-B14F-4D97-AF65-F5344CB8AC3E}">
        <p14:creationId xmlns:p14="http://schemas.microsoft.com/office/powerpoint/2010/main" val="102997871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584C8-2C6B-4F53-8C64-F795EC9418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20671E-D260-4F0F-9E9E-713F27395A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B28C30-3CBC-4614-8117-AD67B8F09E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5E71CA-C182-43EA-BD95-5293C6EF26CC}"/>
              </a:ext>
            </a:extLst>
          </p:cNvPr>
          <p:cNvSpPr>
            <a:spLocks noGrp="1"/>
          </p:cNvSpPr>
          <p:nvPr>
            <p:ph type="dt" sz="half" idx="10"/>
          </p:nvPr>
        </p:nvSpPr>
        <p:spPr/>
        <p:txBody>
          <a:bodyPr/>
          <a:lstStyle/>
          <a:p>
            <a:fld id="{67025129-79D5-474D-8BC1-C87C270F915F}" type="datetimeFigureOut">
              <a:rPr lang="en-US" smtClean="0"/>
              <a:t>9/1/2020</a:t>
            </a:fld>
            <a:endParaRPr lang="en-US"/>
          </a:p>
        </p:txBody>
      </p:sp>
      <p:sp>
        <p:nvSpPr>
          <p:cNvPr id="6" name="Footer Placeholder 5">
            <a:extLst>
              <a:ext uri="{FF2B5EF4-FFF2-40B4-BE49-F238E27FC236}">
                <a16:creationId xmlns:a16="http://schemas.microsoft.com/office/drawing/2014/main" id="{0DEFE02D-14E8-42B1-9DE6-A494A70DB8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7D1CAD-4B39-44BC-A240-042CC638F917}"/>
              </a:ext>
            </a:extLst>
          </p:cNvPr>
          <p:cNvSpPr>
            <a:spLocks noGrp="1"/>
          </p:cNvSpPr>
          <p:nvPr>
            <p:ph type="sldNum" sz="quarter" idx="12"/>
          </p:nvPr>
        </p:nvSpPr>
        <p:spPr/>
        <p:txBody>
          <a:bodyPr/>
          <a:lstStyle/>
          <a:p>
            <a:fld id="{65EAC5A4-C66A-45CF-A095-F732CD37772A}" type="slidenum">
              <a:rPr lang="en-US" smtClean="0"/>
              <a:t>‹#›</a:t>
            </a:fld>
            <a:endParaRPr lang="en-US"/>
          </a:p>
        </p:txBody>
      </p:sp>
    </p:spTree>
    <p:extLst>
      <p:ext uri="{BB962C8B-B14F-4D97-AF65-F5344CB8AC3E}">
        <p14:creationId xmlns:p14="http://schemas.microsoft.com/office/powerpoint/2010/main" val="22899528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09738-38B6-4769-B198-6999EFA221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6361518-0132-4B1D-A481-9BEEA98C5F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6BF2AC9-1321-4D6F-84BA-9B08998FE9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97F23E-55D5-475E-81DE-5470BA092772}"/>
              </a:ext>
            </a:extLst>
          </p:cNvPr>
          <p:cNvSpPr>
            <a:spLocks noGrp="1"/>
          </p:cNvSpPr>
          <p:nvPr>
            <p:ph type="dt" sz="half" idx="10"/>
          </p:nvPr>
        </p:nvSpPr>
        <p:spPr/>
        <p:txBody>
          <a:bodyPr/>
          <a:lstStyle/>
          <a:p>
            <a:fld id="{67025129-79D5-474D-8BC1-C87C270F915F}" type="datetimeFigureOut">
              <a:rPr lang="en-US" smtClean="0"/>
              <a:t>9/1/2020</a:t>
            </a:fld>
            <a:endParaRPr lang="en-US"/>
          </a:p>
        </p:txBody>
      </p:sp>
      <p:sp>
        <p:nvSpPr>
          <p:cNvPr id="6" name="Footer Placeholder 5">
            <a:extLst>
              <a:ext uri="{FF2B5EF4-FFF2-40B4-BE49-F238E27FC236}">
                <a16:creationId xmlns:a16="http://schemas.microsoft.com/office/drawing/2014/main" id="{E128BA1A-5825-4EDA-97E4-30B27FFB23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FCCC-0E7A-4C4E-B096-BA3ECF8756F6}"/>
              </a:ext>
            </a:extLst>
          </p:cNvPr>
          <p:cNvSpPr>
            <a:spLocks noGrp="1"/>
          </p:cNvSpPr>
          <p:nvPr>
            <p:ph type="sldNum" sz="quarter" idx="12"/>
          </p:nvPr>
        </p:nvSpPr>
        <p:spPr/>
        <p:txBody>
          <a:bodyPr/>
          <a:lstStyle/>
          <a:p>
            <a:fld id="{65EAC5A4-C66A-45CF-A095-F732CD37772A}" type="slidenum">
              <a:rPr lang="en-US" smtClean="0"/>
              <a:t>‹#›</a:t>
            </a:fld>
            <a:endParaRPr lang="en-US"/>
          </a:p>
        </p:txBody>
      </p:sp>
    </p:spTree>
    <p:extLst>
      <p:ext uri="{BB962C8B-B14F-4D97-AF65-F5344CB8AC3E}">
        <p14:creationId xmlns:p14="http://schemas.microsoft.com/office/powerpoint/2010/main" val="135875578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9E07D-2CF9-4126-89C9-6CC1C9BBC61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FF3C2F1-3930-4725-916B-E48B58E26A9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E5337E-2D72-4315-AA60-63D1FECDEF32}"/>
              </a:ext>
            </a:extLst>
          </p:cNvPr>
          <p:cNvSpPr>
            <a:spLocks noGrp="1"/>
          </p:cNvSpPr>
          <p:nvPr>
            <p:ph type="dt" sz="half" idx="10"/>
          </p:nvPr>
        </p:nvSpPr>
        <p:spPr/>
        <p:txBody>
          <a:bodyPr/>
          <a:lstStyle/>
          <a:p>
            <a:fld id="{67025129-79D5-474D-8BC1-C87C270F915F}" type="datetimeFigureOut">
              <a:rPr lang="en-US" smtClean="0"/>
              <a:t>9/1/2020</a:t>
            </a:fld>
            <a:endParaRPr lang="en-US"/>
          </a:p>
        </p:txBody>
      </p:sp>
      <p:sp>
        <p:nvSpPr>
          <p:cNvPr id="5" name="Footer Placeholder 4">
            <a:extLst>
              <a:ext uri="{FF2B5EF4-FFF2-40B4-BE49-F238E27FC236}">
                <a16:creationId xmlns:a16="http://schemas.microsoft.com/office/drawing/2014/main" id="{10BE17EB-3C83-4624-9EFB-EB37F284A4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48A02F-E71C-40F3-BC5F-3C88BD21D2AF}"/>
              </a:ext>
            </a:extLst>
          </p:cNvPr>
          <p:cNvSpPr>
            <a:spLocks noGrp="1"/>
          </p:cNvSpPr>
          <p:nvPr>
            <p:ph type="sldNum" sz="quarter" idx="12"/>
          </p:nvPr>
        </p:nvSpPr>
        <p:spPr/>
        <p:txBody>
          <a:bodyPr/>
          <a:lstStyle/>
          <a:p>
            <a:fld id="{65EAC5A4-C66A-45CF-A095-F732CD37772A}" type="slidenum">
              <a:rPr lang="en-US" smtClean="0"/>
              <a:t>‹#›</a:t>
            </a:fld>
            <a:endParaRPr lang="en-US"/>
          </a:p>
        </p:txBody>
      </p:sp>
    </p:spTree>
    <p:extLst>
      <p:ext uri="{BB962C8B-B14F-4D97-AF65-F5344CB8AC3E}">
        <p14:creationId xmlns:p14="http://schemas.microsoft.com/office/powerpoint/2010/main" val="1645454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08FB8F-BCF5-4E3B-8E2E-480FBE301BB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58D6C1-DCCA-48CC-8F0F-2AFEFBA9E5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D9615F-FDBB-4F39-A3B4-347137CBF829}"/>
              </a:ext>
            </a:extLst>
          </p:cNvPr>
          <p:cNvSpPr>
            <a:spLocks noGrp="1"/>
          </p:cNvSpPr>
          <p:nvPr>
            <p:ph type="dt" sz="half" idx="10"/>
          </p:nvPr>
        </p:nvSpPr>
        <p:spPr/>
        <p:txBody>
          <a:bodyPr/>
          <a:lstStyle/>
          <a:p>
            <a:fld id="{67025129-79D5-474D-8BC1-C87C270F915F}" type="datetimeFigureOut">
              <a:rPr lang="en-US" smtClean="0"/>
              <a:t>9/1/2020</a:t>
            </a:fld>
            <a:endParaRPr lang="en-US"/>
          </a:p>
        </p:txBody>
      </p:sp>
      <p:sp>
        <p:nvSpPr>
          <p:cNvPr id="5" name="Footer Placeholder 4">
            <a:extLst>
              <a:ext uri="{FF2B5EF4-FFF2-40B4-BE49-F238E27FC236}">
                <a16:creationId xmlns:a16="http://schemas.microsoft.com/office/drawing/2014/main" id="{9F466ED9-16C7-47CB-9C4A-8A3C81D3A7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7E432F-626F-41EE-A9DB-7528E4E94044}"/>
              </a:ext>
            </a:extLst>
          </p:cNvPr>
          <p:cNvSpPr>
            <a:spLocks noGrp="1"/>
          </p:cNvSpPr>
          <p:nvPr>
            <p:ph type="sldNum" sz="quarter" idx="12"/>
          </p:nvPr>
        </p:nvSpPr>
        <p:spPr/>
        <p:txBody>
          <a:bodyPr/>
          <a:lstStyle/>
          <a:p>
            <a:fld id="{65EAC5A4-C66A-45CF-A095-F732CD37772A}" type="slidenum">
              <a:rPr lang="en-US" smtClean="0"/>
              <a:t>‹#›</a:t>
            </a:fld>
            <a:endParaRPr lang="en-US"/>
          </a:p>
        </p:txBody>
      </p:sp>
    </p:spTree>
    <p:extLst>
      <p:ext uri="{BB962C8B-B14F-4D97-AF65-F5344CB8AC3E}">
        <p14:creationId xmlns:p14="http://schemas.microsoft.com/office/powerpoint/2010/main" val="3394703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Date Placeholder 1"/>
          <p:cNvSpPr>
            <a:spLocks noGrp="1"/>
          </p:cNvSpPr>
          <p:nvPr>
            <p:ph type="dt" sz="half" idx="10"/>
          </p:nvPr>
        </p:nvSpPr>
        <p:spPr/>
        <p:txBody>
          <a:bodyPr/>
          <a:lstStyle/>
          <a:p>
            <a:fld id="{B61BEF0D-F0BB-DE4B-95CE-6DB70DBA9567}" type="datetimeFigureOut">
              <a:rPr lang="en-US" smtClean="0">
                <a:solidFill>
                  <a:prstClr val="black">
                    <a:lumMod val="50000"/>
                    <a:lumOff val="50000"/>
                  </a:prstClr>
                </a:solidFill>
              </a:rPr>
              <a:pPr/>
              <a:t>9/1/2020</a:t>
            </a:fld>
            <a:endParaRPr lang="en-US" dirty="0">
              <a:solidFill>
                <a:prstClr val="black">
                  <a:lumMod val="50000"/>
                  <a:lumOff val="50000"/>
                </a:prstClr>
              </a:solidFill>
            </a:endParaRPr>
          </a:p>
        </p:txBody>
      </p:sp>
      <p:sp>
        <p:nvSpPr>
          <p:cNvPr id="11" name="Footer Placeholder 10"/>
          <p:cNvSpPr>
            <a:spLocks noGrp="1"/>
          </p:cNvSpPr>
          <p:nvPr>
            <p:ph type="ftr" sz="quarter" idx="11"/>
          </p:nvPr>
        </p:nvSpPr>
        <p:spPr/>
        <p:txBody>
          <a:bodyPr/>
          <a:lstStyle/>
          <a:p>
            <a:endParaRPr lang="en-US" dirty="0">
              <a:solidFill>
                <a:prstClr val="black">
                  <a:lumMod val="50000"/>
                  <a:lumOff val="50000"/>
                </a:prstClr>
              </a:solidFill>
            </a:endParaRPr>
          </a:p>
        </p:txBody>
      </p:sp>
      <p:sp>
        <p:nvSpPr>
          <p:cNvPr id="12" name="Slide Number Placeholder 11"/>
          <p:cNvSpPr>
            <a:spLocks noGrp="1"/>
          </p:cNvSpPr>
          <p:nvPr>
            <p:ph type="sldNum" sz="quarter" idx="12"/>
          </p:nvPr>
        </p:nvSpPr>
        <p:spPr/>
        <p:txBody>
          <a:bodyPr/>
          <a:lstStyle/>
          <a:p>
            <a:fld id="{D57F1E4F-1CFF-5643-939E-217C01CDF565}" type="slidenum">
              <a:rPr lang="en-US" smtClean="0">
                <a:solidFill>
                  <a:srgbClr val="549E39"/>
                </a:solidFill>
              </a:rPr>
              <a:pPr/>
              <a:t>‹#›</a:t>
            </a:fld>
            <a:endParaRPr lang="en-US" dirty="0">
              <a:solidFill>
                <a:srgbClr val="549E39"/>
              </a:solidFill>
            </a:endParaRPr>
          </a:p>
        </p:txBody>
      </p:sp>
    </p:spTree>
    <p:extLst>
      <p:ext uri="{BB962C8B-B14F-4D97-AF65-F5344CB8AC3E}">
        <p14:creationId xmlns:p14="http://schemas.microsoft.com/office/powerpoint/2010/main" val="3467377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2" name="Date Placeholder 1"/>
          <p:cNvSpPr>
            <a:spLocks noGrp="1"/>
          </p:cNvSpPr>
          <p:nvPr>
            <p:ph type="dt" sz="half" idx="10"/>
          </p:nvPr>
        </p:nvSpPr>
        <p:spPr/>
        <p:txBody>
          <a:bodyPr/>
          <a:lstStyle/>
          <a:p>
            <a:fld id="{B61BEF0D-F0BB-DE4B-95CE-6DB70DBA9567}" type="datetimeFigureOut">
              <a:rPr lang="en-US" smtClean="0">
                <a:solidFill>
                  <a:prstClr val="black">
                    <a:lumMod val="50000"/>
                    <a:lumOff val="50000"/>
                  </a:prstClr>
                </a:solidFill>
              </a:rPr>
              <a:pPr/>
              <a:t>9/1/2020</a:t>
            </a:fld>
            <a:endParaRPr lang="en-US" dirty="0">
              <a:solidFill>
                <a:prstClr val="black">
                  <a:lumMod val="50000"/>
                  <a:lumOff val="50000"/>
                </a:prstClr>
              </a:solidFill>
            </a:endParaRPr>
          </a:p>
        </p:txBody>
      </p:sp>
      <p:sp>
        <p:nvSpPr>
          <p:cNvPr id="7" name="Footer Placeholder 6"/>
          <p:cNvSpPr>
            <a:spLocks noGrp="1"/>
          </p:cNvSpPr>
          <p:nvPr>
            <p:ph type="ftr" sz="quarter" idx="11"/>
          </p:nvPr>
        </p:nvSpPr>
        <p:spPr/>
        <p:txBody>
          <a:bodyPr/>
          <a:lstStyle/>
          <a:p>
            <a:endParaRPr lang="en-US" dirty="0">
              <a:solidFill>
                <a:prstClr val="black">
                  <a:lumMod val="50000"/>
                  <a:lumOff val="50000"/>
                </a:prstClr>
              </a:solidFill>
            </a:endParaRPr>
          </a:p>
        </p:txBody>
      </p:sp>
      <p:sp>
        <p:nvSpPr>
          <p:cNvPr id="8" name="Slide Number Placeholder 7"/>
          <p:cNvSpPr>
            <a:spLocks noGrp="1"/>
          </p:cNvSpPr>
          <p:nvPr>
            <p:ph type="sldNum" sz="quarter" idx="12"/>
          </p:nvPr>
        </p:nvSpPr>
        <p:spPr/>
        <p:txBody>
          <a:bodyPr/>
          <a:lstStyle/>
          <a:p>
            <a:fld id="{D57F1E4F-1CFF-5643-939E-217C01CDF565}" type="slidenum">
              <a:rPr lang="en-US" smtClean="0">
                <a:solidFill>
                  <a:srgbClr val="549E39"/>
                </a:solidFill>
              </a:rPr>
              <a:pPr/>
              <a:t>‹#›</a:t>
            </a:fld>
            <a:endParaRPr lang="en-US" dirty="0">
              <a:solidFill>
                <a:srgbClr val="549E39"/>
              </a:solidFill>
            </a:endParaRPr>
          </a:p>
        </p:txBody>
      </p:sp>
    </p:spTree>
    <p:extLst>
      <p:ext uri="{BB962C8B-B14F-4D97-AF65-F5344CB8AC3E}">
        <p14:creationId xmlns:p14="http://schemas.microsoft.com/office/powerpoint/2010/main" val="2745082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61BEF0D-F0BB-DE4B-95CE-6DB70DBA9567}" type="datetimeFigureOut">
              <a:rPr lang="en-US" smtClean="0">
                <a:solidFill>
                  <a:prstClr val="black">
                    <a:lumMod val="50000"/>
                    <a:lumOff val="50000"/>
                  </a:prstClr>
                </a:solidFill>
              </a:rPr>
              <a:pPr/>
              <a:t>9/1/2020</a:t>
            </a:fld>
            <a:endParaRPr lang="en-US" dirty="0">
              <a:solidFill>
                <a:prstClr val="black">
                  <a:lumMod val="50000"/>
                  <a:lumOff val="50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50000"/>
                  <a:lumOff val="50000"/>
                </a:prstClr>
              </a:solidFill>
            </a:endParaRPr>
          </a:p>
        </p:txBody>
      </p:sp>
      <p:sp>
        <p:nvSpPr>
          <p:cNvPr id="7" name="Slide Number Placeholder 6"/>
          <p:cNvSpPr>
            <a:spLocks noGrp="1"/>
          </p:cNvSpPr>
          <p:nvPr>
            <p:ph type="sldNum" sz="quarter" idx="12"/>
          </p:nvPr>
        </p:nvSpPr>
        <p:spPr/>
        <p:txBody>
          <a:bodyPr/>
          <a:lstStyle/>
          <a:p>
            <a:fld id="{D57F1E4F-1CFF-5643-939E-217C01CDF565}" type="slidenum">
              <a:rPr lang="en-US" smtClean="0">
                <a:solidFill>
                  <a:srgbClr val="549E39"/>
                </a:solidFill>
              </a:rPr>
              <a:pPr/>
              <a:t>‹#›</a:t>
            </a:fld>
            <a:endParaRPr lang="en-US" dirty="0">
              <a:solidFill>
                <a:srgbClr val="549E39"/>
              </a:solidFill>
            </a:endParaRPr>
          </a:p>
        </p:txBody>
      </p:sp>
    </p:spTree>
    <p:extLst>
      <p:ext uri="{BB962C8B-B14F-4D97-AF65-F5344CB8AC3E}">
        <p14:creationId xmlns:p14="http://schemas.microsoft.com/office/powerpoint/2010/main" val="2738855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42A54C80-263E-416B-A8E0-580EDEADCBDC}" type="datetimeFigureOut">
              <a:rPr lang="en-US" smtClean="0">
                <a:solidFill>
                  <a:prstClr val="black">
                    <a:lumMod val="50000"/>
                    <a:lumOff val="50000"/>
                  </a:prstClr>
                </a:solidFill>
              </a:rPr>
              <a:pPr/>
              <a:t>9/1/2020</a:t>
            </a:fld>
            <a:endParaRPr lang="en-US" dirty="0">
              <a:solidFill>
                <a:prstClr val="black">
                  <a:lumMod val="50000"/>
                  <a:lumOff val="50000"/>
                </a:prstClr>
              </a:solidFill>
            </a:endParaRPr>
          </a:p>
        </p:txBody>
      </p:sp>
      <p:sp>
        <p:nvSpPr>
          <p:cNvPr id="9" name="Footer Placeholder 8"/>
          <p:cNvSpPr>
            <a:spLocks noGrp="1"/>
          </p:cNvSpPr>
          <p:nvPr>
            <p:ph type="ftr" sz="quarter" idx="11"/>
          </p:nvPr>
        </p:nvSpPr>
        <p:spPr/>
        <p:txBody>
          <a:bodyPr/>
          <a:lstStyle/>
          <a:p>
            <a:endParaRPr lang="en-US" dirty="0">
              <a:solidFill>
                <a:prstClr val="black">
                  <a:lumMod val="50000"/>
                  <a:lumOff val="50000"/>
                </a:prstClr>
              </a:solidFill>
            </a:endParaRPr>
          </a:p>
        </p:txBody>
      </p:sp>
      <p:sp>
        <p:nvSpPr>
          <p:cNvPr id="10" name="Slide Number Placeholder 9"/>
          <p:cNvSpPr>
            <a:spLocks noGrp="1"/>
          </p:cNvSpPr>
          <p:nvPr>
            <p:ph type="sldNum" sz="quarter" idx="12"/>
          </p:nvPr>
        </p:nvSpPr>
        <p:spPr/>
        <p:txBody>
          <a:bodyPr/>
          <a:lstStyle/>
          <a:p>
            <a:fld id="{519954A3-9DFD-4C44-94BA-B95130A3BA1C}" type="slidenum">
              <a:rPr lang="en-US" smtClean="0">
                <a:solidFill>
                  <a:srgbClr val="549E39"/>
                </a:solidFill>
              </a:rPr>
              <a:pPr/>
              <a:t>‹#›</a:t>
            </a:fld>
            <a:endParaRPr lang="en-US" dirty="0">
              <a:solidFill>
                <a:srgbClr val="549E39"/>
              </a:solidFill>
            </a:endParaRPr>
          </a:p>
        </p:txBody>
      </p:sp>
    </p:spTree>
    <p:extLst>
      <p:ext uri="{BB962C8B-B14F-4D97-AF65-F5344CB8AC3E}">
        <p14:creationId xmlns:p14="http://schemas.microsoft.com/office/powerpoint/2010/main" val="3097865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B61BEF0D-F0BB-DE4B-95CE-6DB70DBA9567}" type="datetimeFigureOut">
              <a:rPr lang="en-US" smtClean="0">
                <a:solidFill>
                  <a:prstClr val="black">
                    <a:lumMod val="50000"/>
                    <a:lumOff val="50000"/>
                  </a:prstClr>
                </a:solidFill>
              </a:rPr>
              <a:pPr/>
              <a:t>9/1/2020</a:t>
            </a:fld>
            <a:endParaRPr lang="en-US" dirty="0">
              <a:solidFill>
                <a:prstClr val="black">
                  <a:lumMod val="50000"/>
                  <a:lumOff val="50000"/>
                </a:prstClr>
              </a:solidFill>
            </a:endParaRPr>
          </a:p>
        </p:txBody>
      </p:sp>
      <p:sp>
        <p:nvSpPr>
          <p:cNvPr id="9" name="Footer Placeholder 8"/>
          <p:cNvSpPr>
            <a:spLocks noGrp="1"/>
          </p:cNvSpPr>
          <p:nvPr>
            <p:ph type="ftr" sz="quarter" idx="11"/>
          </p:nvPr>
        </p:nvSpPr>
        <p:spPr>
          <a:xfrm>
            <a:off x="3499101" y="6356350"/>
            <a:ext cx="5911517" cy="365125"/>
          </a:xfrm>
        </p:spPr>
        <p:txBody>
          <a:bodyPr/>
          <a:lstStyle/>
          <a:p>
            <a:endParaRPr lang="en-US" dirty="0">
              <a:solidFill>
                <a:prstClr val="black">
                  <a:lumMod val="50000"/>
                  <a:lumOff val="50000"/>
                </a:prstClr>
              </a:solidFill>
            </a:endParaRPr>
          </a:p>
        </p:txBody>
      </p:sp>
      <p:sp>
        <p:nvSpPr>
          <p:cNvPr id="10" name="Slide Number Placeholder 9"/>
          <p:cNvSpPr>
            <a:spLocks noGrp="1"/>
          </p:cNvSpPr>
          <p:nvPr>
            <p:ph type="sldNum" sz="quarter" idx="12"/>
          </p:nvPr>
        </p:nvSpPr>
        <p:spPr/>
        <p:txBody>
          <a:bodyPr/>
          <a:lstStyle/>
          <a:p>
            <a:fld id="{D57F1E4F-1CFF-5643-939E-217C01CDF565}" type="slidenum">
              <a:rPr lang="en-US" smtClean="0">
                <a:solidFill>
                  <a:srgbClr val="549E39"/>
                </a:solidFill>
              </a:rPr>
              <a:pPr/>
              <a:t>‹#›</a:t>
            </a:fld>
            <a:endParaRPr lang="en-US" dirty="0">
              <a:solidFill>
                <a:srgbClr val="549E39"/>
              </a:solidFill>
            </a:endParaRPr>
          </a:p>
        </p:txBody>
      </p:sp>
    </p:spTree>
    <p:extLst>
      <p:ext uri="{BB962C8B-B14F-4D97-AF65-F5344CB8AC3E}">
        <p14:creationId xmlns:p14="http://schemas.microsoft.com/office/powerpoint/2010/main" val="2051575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theme" Target="../theme/theme3.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pPr defTabSz="1219170">
              <a:defRPr/>
            </a:pPr>
            <a:endParaRPr lang="en-US" dirty="0">
              <a:solidFill>
                <a:prstClr val="white">
                  <a:lumMod val="50000"/>
                </a:prstClr>
              </a:solidFill>
            </a:endParaRPr>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pPr defTabSz="457200"/>
            <a:endParaRPr lang="en-US" dirty="0">
              <a:solidFill>
                <a:prstClr val="black">
                  <a:lumMod val="50000"/>
                  <a:lumOff val="50000"/>
                </a:prstClr>
              </a:solidFill>
            </a:endParaRPr>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pPr defTabSz="1219170">
              <a:defRPr/>
            </a:pPr>
            <a:fld id="{1586C6F0-B0A0-4B91-8218-B729A6939E11}" type="slidenum">
              <a:rPr lang="en-US" smtClean="0">
                <a:solidFill>
                  <a:prstClr val="white">
                    <a:lumMod val="50000"/>
                  </a:prstClr>
                </a:solidFill>
              </a:rPr>
              <a:pPr defTabSz="1219170">
                <a:defRPr/>
              </a:pPr>
              <a:t>‹#›</a:t>
            </a:fld>
            <a:endParaRPr lang="en-US" dirty="0">
              <a:solidFill>
                <a:prstClr val="white">
                  <a:lumMod val="50000"/>
                </a:prstClr>
              </a:solidFill>
            </a:endParaRPr>
          </a:p>
        </p:txBody>
      </p:sp>
    </p:spTree>
    <p:extLst>
      <p:ext uri="{BB962C8B-B14F-4D97-AF65-F5344CB8AC3E}">
        <p14:creationId xmlns:p14="http://schemas.microsoft.com/office/powerpoint/2010/main" val="10264932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17939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Lst>
  <p:hf hdr="0" ftr="0" dt="0"/>
  <p:txStyles>
    <p:titleStyle>
      <a:lvl1pPr algn="l" defTabSz="914400" rtl="0" eaLnBrk="1" latinLnBrk="0" hangingPunct="1">
        <a:lnSpc>
          <a:spcPct val="90000"/>
        </a:lnSpc>
        <a:spcBef>
          <a:spcPct val="0"/>
        </a:spcBef>
        <a:buNone/>
        <a:defRPr sz="3600" b="1" kern="1200">
          <a:solidFill>
            <a:srgbClr val="404040"/>
          </a:solidFill>
          <a:latin typeface="Arial" charset="0"/>
          <a:ea typeface="Arial" charset="0"/>
          <a:cs typeface="Arial" charset="0"/>
        </a:defRPr>
      </a:lvl1pPr>
    </p:titleStyle>
    <p:bodyStyle>
      <a:lvl1pPr marL="0" indent="0" algn="l" defTabSz="914400" rtl="0" eaLnBrk="1" latinLnBrk="0" hangingPunct="1">
        <a:lnSpc>
          <a:spcPct val="90000"/>
        </a:lnSpc>
        <a:spcBef>
          <a:spcPts val="1000"/>
        </a:spcBef>
        <a:buFont typeface="Arial"/>
        <a:buNone/>
        <a:defRPr sz="2800" kern="1200">
          <a:solidFill>
            <a:srgbClr val="404040"/>
          </a:solidFill>
          <a:latin typeface="Arial" charset="0"/>
          <a:ea typeface="Arial" charset="0"/>
          <a:cs typeface="Arial" charset="0"/>
        </a:defRPr>
      </a:lvl1pPr>
      <a:lvl2pPr marL="457200" indent="0" algn="l" defTabSz="914400" rtl="0" eaLnBrk="1" latinLnBrk="0" hangingPunct="1">
        <a:lnSpc>
          <a:spcPct val="90000"/>
        </a:lnSpc>
        <a:spcBef>
          <a:spcPts val="500"/>
        </a:spcBef>
        <a:buFont typeface="Arial"/>
        <a:buNone/>
        <a:defRPr sz="2400" kern="1200">
          <a:solidFill>
            <a:srgbClr val="404040"/>
          </a:solidFill>
          <a:latin typeface="Arial" charset="0"/>
          <a:ea typeface="Arial" charset="0"/>
          <a:cs typeface="Arial" charset="0"/>
        </a:defRPr>
      </a:lvl2pPr>
      <a:lvl3pPr marL="621792" indent="-160020" algn="l" defTabSz="914400" rtl="0" eaLnBrk="1" latinLnBrk="0" hangingPunct="1">
        <a:lnSpc>
          <a:spcPct val="90000"/>
        </a:lnSpc>
        <a:spcBef>
          <a:spcPts val="500"/>
        </a:spcBef>
        <a:buFont typeface="Arial" charset="0"/>
        <a:buChar char="•"/>
        <a:defRPr sz="2000" kern="1200">
          <a:solidFill>
            <a:srgbClr val="404040"/>
          </a:solidFill>
          <a:latin typeface="Arial" charset="0"/>
          <a:ea typeface="Arial" charset="0"/>
          <a:cs typeface="Arial" charset="0"/>
        </a:defRPr>
      </a:lvl3pPr>
      <a:lvl4pPr marL="914400" indent="0" algn="l" defTabSz="914400" rtl="0" eaLnBrk="1" latinLnBrk="0" hangingPunct="1">
        <a:lnSpc>
          <a:spcPct val="90000"/>
        </a:lnSpc>
        <a:spcBef>
          <a:spcPts val="500"/>
        </a:spcBef>
        <a:buFont typeface="Arial"/>
        <a:buNone/>
        <a:defRPr sz="1800" kern="1200">
          <a:solidFill>
            <a:srgbClr val="404040"/>
          </a:solidFill>
          <a:latin typeface="Arial" charset="0"/>
          <a:ea typeface="Arial" charset="0"/>
          <a:cs typeface="Arial" charset="0"/>
        </a:defRPr>
      </a:lvl4pPr>
      <a:lvl5pPr marL="1371600" indent="0" algn="l" defTabSz="914400" rtl="0" eaLnBrk="1" latinLnBrk="0" hangingPunct="1">
        <a:lnSpc>
          <a:spcPct val="90000"/>
        </a:lnSpc>
        <a:spcBef>
          <a:spcPts val="500"/>
        </a:spcBef>
        <a:buFont typeface="Arial"/>
        <a:buNone/>
        <a:defRPr sz="1600" b="1" kern="1200">
          <a:solidFill>
            <a:srgbClr val="404040"/>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9/1/2020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978221533"/>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B0696A-22DF-4707-9D2E-A683366676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B8ADE-714F-4059-AB5C-A61475C90B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D71DFB-D7B8-4AE2-B18D-6949FAE7FD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025129-79D5-474D-8BC1-C87C270F915F}" type="datetimeFigureOut">
              <a:rPr lang="en-US" smtClean="0"/>
              <a:t>9/1/2020</a:t>
            </a:fld>
            <a:endParaRPr lang="en-US"/>
          </a:p>
        </p:txBody>
      </p:sp>
      <p:sp>
        <p:nvSpPr>
          <p:cNvPr id="5" name="Footer Placeholder 4">
            <a:extLst>
              <a:ext uri="{FF2B5EF4-FFF2-40B4-BE49-F238E27FC236}">
                <a16:creationId xmlns:a16="http://schemas.microsoft.com/office/drawing/2014/main" id="{FB4DDB22-9B35-44B3-B1CA-0331D07B8E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9018907-6AC9-4FB7-B0C8-2D8FB7B162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EAC5A4-C66A-45CF-A095-F732CD37772A}" type="slidenum">
              <a:rPr lang="en-US" smtClean="0"/>
              <a:t>‹#›</a:t>
            </a:fld>
            <a:endParaRPr lang="en-US"/>
          </a:p>
        </p:txBody>
      </p:sp>
    </p:spTree>
    <p:extLst>
      <p:ext uri="{BB962C8B-B14F-4D97-AF65-F5344CB8AC3E}">
        <p14:creationId xmlns:p14="http://schemas.microsoft.com/office/powerpoint/2010/main" val="314320924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3.emf"/></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1.emf"/></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9.xml"/><Relationship Id="rId5" Type="http://schemas.openxmlformats.org/officeDocument/2006/relationships/image" Target="../media/image17.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3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6.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069848" y="1298448"/>
            <a:ext cx="7315200" cy="1726103"/>
          </a:xfrm>
        </p:spPr>
        <p:txBody>
          <a:bodyPr>
            <a:normAutofit fontScale="90000"/>
          </a:bodyPr>
          <a:lstStyle/>
          <a:p>
            <a:pPr algn="ctr"/>
            <a:r>
              <a:rPr lang="en-US" b="1" dirty="0">
                <a:solidFill>
                  <a:schemeClr val="tx1"/>
                </a:solidFill>
              </a:rPr>
              <a:t>Lemon Grove City </a:t>
            </a:r>
            <a:r>
              <a:rPr lang="en-US" b="1">
                <a:solidFill>
                  <a:schemeClr val="tx1"/>
                </a:solidFill>
              </a:rPr>
              <a:t>Council </a:t>
            </a:r>
            <a:r>
              <a:rPr lang="en-US" b="1" smtClean="0">
                <a:solidFill>
                  <a:schemeClr val="tx1"/>
                </a:solidFill>
              </a:rPr>
              <a:t>Virtual Meeting</a:t>
            </a:r>
            <a:endParaRPr lang="en-US" b="1" dirty="0">
              <a:solidFill>
                <a:schemeClr val="tx1"/>
              </a:solidFill>
            </a:endParaRPr>
          </a:p>
        </p:txBody>
      </p:sp>
      <p:pic>
        <p:nvPicPr>
          <p:cNvPr id="14" name="Picture 13"/>
          <p:cNvPicPr>
            <a:picLocks noChangeAspect="1"/>
          </p:cNvPicPr>
          <p:nvPr/>
        </p:nvPicPr>
        <p:blipFill>
          <a:blip r:embed="rId3"/>
          <a:stretch>
            <a:fillRect/>
          </a:stretch>
        </p:blipFill>
        <p:spPr>
          <a:xfrm>
            <a:off x="9572018" y="915152"/>
            <a:ext cx="2328874" cy="2109399"/>
          </a:xfrm>
          <a:prstGeom prst="rect">
            <a:avLst/>
          </a:prstGeom>
        </p:spPr>
      </p:pic>
      <p:sp>
        <p:nvSpPr>
          <p:cNvPr id="2" name="Rectangle 1"/>
          <p:cNvSpPr/>
          <p:nvPr/>
        </p:nvSpPr>
        <p:spPr>
          <a:xfrm>
            <a:off x="-1085565" y="3880203"/>
            <a:ext cx="10978326" cy="2308324"/>
          </a:xfrm>
          <a:prstGeom prst="rect">
            <a:avLst/>
          </a:prstGeom>
        </p:spPr>
        <p:txBody>
          <a:bodyPr wrap="none">
            <a:spAutoFit/>
          </a:bodyPr>
          <a:lstStyle/>
          <a:p>
            <a:pPr algn="ctr" defTabSz="457200"/>
            <a:r>
              <a:rPr lang="en-US" sz="2800" b="1" dirty="0">
                <a:solidFill>
                  <a:prstClr val="black"/>
                </a:solidFill>
              </a:rPr>
              <a:t>PLEASE </a:t>
            </a:r>
            <a:r>
              <a:rPr lang="en-US" sz="2800" b="1" dirty="0" smtClean="0">
                <a:solidFill>
                  <a:prstClr val="black"/>
                </a:solidFill>
              </a:rPr>
              <a:t>MUTE ALL DEVICES</a:t>
            </a:r>
          </a:p>
          <a:p>
            <a:pPr algn="ctr" defTabSz="457200"/>
            <a:endParaRPr lang="en-US" sz="2800" b="1" dirty="0">
              <a:solidFill>
                <a:prstClr val="black"/>
              </a:solidFill>
            </a:endParaRPr>
          </a:p>
          <a:p>
            <a:pPr defTabSz="457200"/>
            <a:endParaRPr lang="en-US" sz="1600" b="1" dirty="0">
              <a:solidFill>
                <a:prstClr val="black"/>
              </a:solidFill>
            </a:endParaRPr>
          </a:p>
          <a:p>
            <a:pPr algn="ctr" defTabSz="457200"/>
            <a:r>
              <a:rPr lang="en-US" sz="1600" b="1" dirty="0">
                <a:solidFill>
                  <a:schemeClr val="tx1">
                    <a:lumMod val="65000"/>
                    <a:lumOff val="35000"/>
                  </a:schemeClr>
                </a:solidFill>
              </a:rPr>
              <a:t>Meeting is recorded for the purpose of drafting meeting minutes.</a:t>
            </a:r>
          </a:p>
          <a:p>
            <a:pPr algn="ctr" defTabSz="457200"/>
            <a:r>
              <a:rPr lang="en-US" sz="1600" b="1" dirty="0">
                <a:solidFill>
                  <a:schemeClr val="tx1">
                    <a:lumMod val="65000"/>
                    <a:lumOff val="35000"/>
                  </a:schemeClr>
                </a:solidFill>
              </a:rPr>
              <a:t> Audio of the meeting is uploaded to the City website within 72 hours following meeting</a:t>
            </a:r>
            <a:r>
              <a:rPr lang="en-US" sz="2800" b="1" dirty="0">
                <a:solidFill>
                  <a:schemeClr val="tx1">
                    <a:lumMod val="65000"/>
                    <a:lumOff val="35000"/>
                  </a:schemeClr>
                </a:solidFill>
              </a:rPr>
              <a:t>.</a:t>
            </a:r>
          </a:p>
          <a:p>
            <a:pPr algn="ctr" defTabSz="457200"/>
            <a:endParaRPr lang="en-US" sz="2800" b="1" dirty="0">
              <a:solidFill>
                <a:prstClr val="black"/>
              </a:solidFill>
            </a:endParaRPr>
          </a:p>
        </p:txBody>
      </p:sp>
    </p:spTree>
    <p:extLst>
      <p:ext uri="{BB962C8B-B14F-4D97-AF65-F5344CB8AC3E}">
        <p14:creationId xmlns:p14="http://schemas.microsoft.com/office/powerpoint/2010/main" val="38762840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07394F-9623-4839-A1AA-198409CD8EA1}"/>
              </a:ext>
            </a:extLst>
          </p:cNvPr>
          <p:cNvSpPr/>
          <p:nvPr/>
        </p:nvSpPr>
        <p:spPr>
          <a:xfrm>
            <a:off x="0" y="0"/>
            <a:ext cx="12192000" cy="1178417"/>
          </a:xfrm>
          <a:prstGeom prst="rect">
            <a:avLst/>
          </a:prstGeom>
          <a:solidFill>
            <a:srgbClr val="FF8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F52A5A9E-E99B-4AA9-85C4-359B35F5BFD7}"/>
              </a:ext>
            </a:extLst>
          </p:cNvPr>
          <p:cNvSpPr/>
          <p:nvPr/>
        </p:nvSpPr>
        <p:spPr>
          <a:xfrm>
            <a:off x="10996413" y="-293221"/>
            <a:ext cx="1347987" cy="1347987"/>
          </a:xfrm>
          <a:prstGeom prst="ellipse">
            <a:avLst/>
          </a:prstGeom>
          <a:solidFill>
            <a:srgbClr val="B31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C2EAF5DD-A2E6-4FF6-9EEB-528159918D58}"/>
              </a:ext>
            </a:extLst>
          </p:cNvPr>
          <p:cNvSpPr/>
          <p:nvPr/>
        </p:nvSpPr>
        <p:spPr>
          <a:xfrm>
            <a:off x="10484469" y="747294"/>
            <a:ext cx="631076" cy="631076"/>
          </a:xfrm>
          <a:prstGeom prst="ellipse">
            <a:avLst/>
          </a:prstGeom>
          <a:solidFill>
            <a:srgbClr val="2C9F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24BE6C0F-9C4D-4E1C-9535-35340A908EC6}"/>
              </a:ext>
            </a:extLst>
          </p:cNvPr>
          <p:cNvSpPr>
            <a:spLocks noGrp="1"/>
          </p:cNvSpPr>
          <p:nvPr>
            <p:ph type="title"/>
          </p:nvPr>
        </p:nvSpPr>
        <p:spPr/>
        <p:txBody>
          <a:bodyPr/>
          <a:lstStyle/>
          <a:p>
            <a:r>
              <a:rPr lang="en-US" dirty="0"/>
              <a:t>SDCL’s Guiding Principles</a:t>
            </a:r>
          </a:p>
        </p:txBody>
      </p:sp>
      <p:sp>
        <p:nvSpPr>
          <p:cNvPr id="5" name="Text Box 2">
            <a:extLst>
              <a:ext uri="{FF2B5EF4-FFF2-40B4-BE49-F238E27FC236}">
                <a16:creationId xmlns:a16="http://schemas.microsoft.com/office/drawing/2014/main" id="{8A96065A-44AC-4A60-B926-CC0DAA875F17}"/>
              </a:ext>
            </a:extLst>
          </p:cNvPr>
          <p:cNvSpPr txBox="1">
            <a:spLocks noChangeArrowheads="1"/>
          </p:cNvSpPr>
          <p:nvPr/>
        </p:nvSpPr>
        <p:spPr bwMode="auto">
          <a:xfrm>
            <a:off x="257578" y="1178417"/>
            <a:ext cx="5989222" cy="39069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7200" b="1" i="0" u="none" strike="noStrike" kern="1200" cap="none" spc="0" normalizeH="0" baseline="0" noProof="0" dirty="0">
                <a:ln>
                  <a:noFill/>
                </a:ln>
                <a:solidFill>
                  <a:srgbClr val="2C9FA3"/>
                </a:solidFill>
                <a:effectLst/>
                <a:uLnTx/>
                <a:uFillTx/>
                <a:latin typeface="Arial" panose="020B0604020202020204" pitchFamily="34" charset="0"/>
                <a:ea typeface="+mn-ea"/>
                <a:cs typeface="Arial" panose="020B0604020202020204" pitchFamily="34" charset="0"/>
              </a:rPr>
              <a:t>Energize</a:t>
            </a:r>
            <a:endParaRPr kumimoji="0" lang="en-US" altLang="en-US" sz="7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We champion civic engagement and support individuals in shaping the future of their communities.</a:t>
            </a:r>
            <a:endParaRPr kumimoji="0" lang="en-US" altLang="en-US" sz="4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6" name="Slide Number Placeholder 2">
            <a:extLst>
              <a:ext uri="{FF2B5EF4-FFF2-40B4-BE49-F238E27FC236}">
                <a16:creationId xmlns:a16="http://schemas.microsoft.com/office/drawing/2014/main" id="{2EB9941B-753F-416F-9BB3-588B8568D187}"/>
              </a:ext>
            </a:extLst>
          </p:cNvPr>
          <p:cNvSpPr>
            <a:spLocks noGrp="1"/>
          </p:cNvSpPr>
          <p:nvPr>
            <p:ph type="sldNum" sz="quarter" idx="12"/>
          </p:nvPr>
        </p:nvSpPr>
        <p:spPr>
          <a:xfrm>
            <a:off x="11523370" y="6268652"/>
            <a:ext cx="462566" cy="309102"/>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589283A-B2F3-994B-AB2E-5C9A049BED0C}" type="slidenum">
              <a:rPr kumimoji="0" lang="en-US" sz="1200" b="1" i="0" u="none" strike="noStrike" kern="1200" cap="none" spc="0" normalizeH="0" baseline="0" noProof="0" smtClean="0">
                <a:ln>
                  <a:noFill/>
                </a:ln>
                <a:solidFill>
                  <a:prstClr val="white"/>
                </a:solidFill>
                <a:effectLst/>
                <a:uLnTx/>
                <a:uFillTx/>
                <a:latin typeface="Arial" charset="0"/>
                <a:cs typeface="Arial" charset="0"/>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US" sz="1200" b="1" i="0" u="none" strike="noStrike" kern="1200" cap="none" spc="0" normalizeH="0" baseline="0" noProof="0" dirty="0">
              <a:ln>
                <a:noFill/>
              </a:ln>
              <a:solidFill>
                <a:prstClr val="white"/>
              </a:solidFill>
              <a:effectLst/>
              <a:uLnTx/>
              <a:uFillTx/>
              <a:latin typeface="Arial" charset="0"/>
              <a:cs typeface="Arial" charset="0"/>
            </a:endParaRPr>
          </a:p>
        </p:txBody>
      </p:sp>
      <p:sp>
        <p:nvSpPr>
          <p:cNvPr id="17" name="Oval 16">
            <a:extLst>
              <a:ext uri="{FF2B5EF4-FFF2-40B4-BE49-F238E27FC236}">
                <a16:creationId xmlns:a16="http://schemas.microsoft.com/office/drawing/2014/main" id="{EDEB10B5-4DD9-41E2-9D36-5670749F261B}"/>
              </a:ext>
            </a:extLst>
          </p:cNvPr>
          <p:cNvSpPr/>
          <p:nvPr/>
        </p:nvSpPr>
        <p:spPr>
          <a:xfrm>
            <a:off x="11514927" y="6263687"/>
            <a:ext cx="399245" cy="399245"/>
          </a:xfrm>
          <a:prstGeom prst="ellipse">
            <a:avLst/>
          </a:prstGeom>
          <a:solidFill>
            <a:srgbClr val="B3C6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Slide Number Placeholder 6">
            <a:extLst>
              <a:ext uri="{FF2B5EF4-FFF2-40B4-BE49-F238E27FC236}">
                <a16:creationId xmlns:a16="http://schemas.microsoft.com/office/drawing/2014/main" id="{EBB21C3B-DE4F-4E1A-841E-D9E21F6B0596}"/>
              </a:ext>
            </a:extLst>
          </p:cNvPr>
          <p:cNvSpPr txBox="1">
            <a:spLocks/>
          </p:cNvSpPr>
          <p:nvPr/>
        </p:nvSpPr>
        <p:spPr>
          <a:xfrm>
            <a:off x="11483266" y="6308758"/>
            <a:ext cx="462566" cy="309102"/>
          </a:xfrm>
          <a:prstGeom prst="rect">
            <a:avLst/>
          </a:prstGeom>
        </p:spPr>
        <p:txBody>
          <a:bodyPr/>
          <a:lstStyle>
            <a:defPPr>
              <a:defRPr lang="en-US"/>
            </a:defPPr>
            <a:lvl1pPr marL="0" algn="ctr" defTabSz="914400" rtl="0" eaLnBrk="1" latinLnBrk="0" hangingPunct="1">
              <a:defRPr sz="1200" b="1" kern="1200">
                <a:solidFill>
                  <a:schemeClr val="bg1"/>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5AE0315-E274-B94E-BB40-999B37EFC6E1}" type="slidenum">
              <a:rPr kumimoji="0" lang="en-US" sz="1200" b="1" i="0" u="none" strike="noStrike" kern="1200" cap="none" spc="0" normalizeH="0" baseline="0" noProof="0" smtClean="0">
                <a:ln>
                  <a:noFill/>
                </a:ln>
                <a:solidFill>
                  <a:prstClr val="white"/>
                </a:solidFill>
                <a:effectLst/>
                <a:uLnTx/>
                <a:uFillTx/>
                <a:latin typeface="Arial" charset="0"/>
                <a:cs typeface="Arial" charset="0"/>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US" sz="1200" b="1" i="0" u="none" strike="noStrike" kern="1200" cap="none" spc="0" normalizeH="0" baseline="0" noProof="0" dirty="0">
              <a:ln>
                <a:noFill/>
              </a:ln>
              <a:solidFill>
                <a:prstClr val="white"/>
              </a:solidFill>
              <a:effectLst/>
              <a:uLnTx/>
              <a:uFillTx/>
              <a:latin typeface="Arial" charset="0"/>
              <a:cs typeface="Arial" charset="0"/>
            </a:endParaRPr>
          </a:p>
        </p:txBody>
      </p:sp>
      <p:pic>
        <p:nvPicPr>
          <p:cNvPr id="6" name="Picture 5">
            <a:extLst>
              <a:ext uri="{FF2B5EF4-FFF2-40B4-BE49-F238E27FC236}">
                <a16:creationId xmlns:a16="http://schemas.microsoft.com/office/drawing/2014/main" id="{A0B24279-6129-4615-93E9-1C6C8F0C35E4}"/>
              </a:ext>
            </a:extLst>
          </p:cNvPr>
          <p:cNvPicPr>
            <a:picLocks noChangeAspect="1"/>
          </p:cNvPicPr>
          <p:nvPr/>
        </p:nvPicPr>
        <p:blipFill rotWithShape="1">
          <a:blip r:embed="rId3"/>
          <a:srcRect l="12139" t="28079"/>
          <a:stretch/>
        </p:blipFill>
        <p:spPr>
          <a:xfrm>
            <a:off x="6063537" y="2125664"/>
            <a:ext cx="5691116" cy="3493937"/>
          </a:xfrm>
          <a:prstGeom prst="rect">
            <a:avLst/>
          </a:prstGeom>
        </p:spPr>
      </p:pic>
    </p:spTree>
    <p:extLst>
      <p:ext uri="{BB962C8B-B14F-4D97-AF65-F5344CB8AC3E}">
        <p14:creationId xmlns:p14="http://schemas.microsoft.com/office/powerpoint/2010/main" val="3162968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A65C923-821B-4605-B402-4C145E3B58F7}"/>
              </a:ext>
            </a:extLst>
          </p:cNvPr>
          <p:cNvSpPr/>
          <p:nvPr/>
        </p:nvSpPr>
        <p:spPr>
          <a:xfrm>
            <a:off x="0" y="0"/>
            <a:ext cx="12192000" cy="1178417"/>
          </a:xfrm>
          <a:prstGeom prst="rect">
            <a:avLst/>
          </a:prstGeom>
          <a:solidFill>
            <a:srgbClr val="FF8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59DC37C1-0DC3-405F-87AB-9FC57AFFA380}"/>
              </a:ext>
            </a:extLst>
          </p:cNvPr>
          <p:cNvSpPr/>
          <p:nvPr/>
        </p:nvSpPr>
        <p:spPr>
          <a:xfrm>
            <a:off x="10996413" y="-293221"/>
            <a:ext cx="1347987" cy="1347987"/>
          </a:xfrm>
          <a:prstGeom prst="ellipse">
            <a:avLst/>
          </a:prstGeom>
          <a:solidFill>
            <a:srgbClr val="B31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AF704D4C-EC88-4525-A025-84B024F2DF88}"/>
              </a:ext>
            </a:extLst>
          </p:cNvPr>
          <p:cNvSpPr/>
          <p:nvPr/>
        </p:nvSpPr>
        <p:spPr>
          <a:xfrm>
            <a:off x="10484469" y="747294"/>
            <a:ext cx="631076" cy="631076"/>
          </a:xfrm>
          <a:prstGeom prst="ellipse">
            <a:avLst/>
          </a:prstGeom>
          <a:solidFill>
            <a:srgbClr val="2C9F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7CFC24AF-01BC-439E-9652-1F5D418813F4}"/>
              </a:ext>
            </a:extLst>
          </p:cNvPr>
          <p:cNvSpPr>
            <a:spLocks noGrp="1"/>
          </p:cNvSpPr>
          <p:nvPr>
            <p:ph type="sldNum" sz="quarter" idx="12"/>
          </p:nvPr>
        </p:nvSpPr>
        <p:spPr>
          <a:xfrm>
            <a:off x="11523370" y="6268652"/>
            <a:ext cx="462566" cy="309102"/>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589283A-B2F3-994B-AB2E-5C9A049BED0C}" type="slidenum">
              <a:rPr kumimoji="0" lang="en-US" sz="1200" b="1" i="0" u="none" strike="noStrike" kern="1200" cap="none" spc="0" normalizeH="0" baseline="0" noProof="0" smtClean="0">
                <a:ln>
                  <a:noFill/>
                </a:ln>
                <a:solidFill>
                  <a:prstClr val="white"/>
                </a:solidFill>
                <a:effectLst/>
                <a:uLnTx/>
                <a:uFillTx/>
                <a:latin typeface="Arial" charset="0"/>
                <a:cs typeface="Arial" charset="0"/>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en-US" sz="1200" b="1" i="0" u="none" strike="noStrike" kern="1200" cap="none" spc="0" normalizeH="0" baseline="0" noProof="0" dirty="0">
              <a:ln>
                <a:noFill/>
              </a:ln>
              <a:solidFill>
                <a:prstClr val="white"/>
              </a:solidFill>
              <a:effectLst/>
              <a:uLnTx/>
              <a:uFillTx/>
              <a:latin typeface="Arial" charset="0"/>
              <a:cs typeface="Arial" charset="0"/>
            </a:endParaRPr>
          </a:p>
        </p:txBody>
      </p:sp>
      <p:sp>
        <p:nvSpPr>
          <p:cNvPr id="4" name="Title 3">
            <a:extLst>
              <a:ext uri="{FF2B5EF4-FFF2-40B4-BE49-F238E27FC236}">
                <a16:creationId xmlns:a16="http://schemas.microsoft.com/office/drawing/2014/main" id="{24BE6C0F-9C4D-4E1C-9535-35340A908EC6}"/>
              </a:ext>
            </a:extLst>
          </p:cNvPr>
          <p:cNvSpPr>
            <a:spLocks noGrp="1"/>
          </p:cNvSpPr>
          <p:nvPr>
            <p:ph type="title"/>
          </p:nvPr>
        </p:nvSpPr>
        <p:spPr/>
        <p:txBody>
          <a:bodyPr/>
          <a:lstStyle/>
          <a:p>
            <a:r>
              <a:rPr lang="en-US" dirty="0"/>
              <a:t>SDCL’s Guiding Principles</a:t>
            </a:r>
          </a:p>
        </p:txBody>
      </p:sp>
      <p:sp>
        <p:nvSpPr>
          <p:cNvPr id="5" name="Text Box 2">
            <a:extLst>
              <a:ext uri="{FF2B5EF4-FFF2-40B4-BE49-F238E27FC236}">
                <a16:creationId xmlns:a16="http://schemas.microsoft.com/office/drawing/2014/main" id="{8A96065A-44AC-4A60-B926-CC0DAA875F17}"/>
              </a:ext>
            </a:extLst>
          </p:cNvPr>
          <p:cNvSpPr txBox="1">
            <a:spLocks noChangeArrowheads="1"/>
          </p:cNvSpPr>
          <p:nvPr/>
        </p:nvSpPr>
        <p:spPr bwMode="auto">
          <a:xfrm>
            <a:off x="4168997" y="1748015"/>
            <a:ext cx="7220898" cy="39069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7200" b="1" i="0" u="none" strike="noStrike" kern="1200" cap="none" spc="0" normalizeH="0" baseline="0" noProof="0" dirty="0">
                <a:ln>
                  <a:noFill/>
                </a:ln>
                <a:solidFill>
                  <a:srgbClr val="B3C631"/>
                </a:solidFill>
                <a:effectLst/>
                <a:uLnTx/>
                <a:uFillTx/>
                <a:latin typeface="Arial" panose="020B0604020202020204" pitchFamily="34" charset="0"/>
                <a:ea typeface="+mn-ea"/>
                <a:cs typeface="Arial" panose="020B0604020202020204" pitchFamily="34" charset="0"/>
              </a:rPr>
              <a:t>Read</a:t>
            </a:r>
            <a:endParaRPr kumimoji="0" lang="en-US" altLang="en-US" sz="7200" b="0" i="0" u="none" strike="noStrike" kern="1200" cap="none" spc="0" normalizeH="0" baseline="0" noProof="0" dirty="0">
              <a:ln>
                <a:noFill/>
              </a:ln>
              <a:solidFill>
                <a:srgbClr val="B3C631"/>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We encourage reading in every way: to develop skills, nurture hope, and motivate a love of reading.</a:t>
            </a:r>
            <a:endParaRPr kumimoji="0" lang="en-US" altLang="en-US" sz="4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7" name="Picture 6">
            <a:extLst>
              <a:ext uri="{FF2B5EF4-FFF2-40B4-BE49-F238E27FC236}">
                <a16:creationId xmlns:a16="http://schemas.microsoft.com/office/drawing/2014/main" id="{8CD78B08-2839-4D4E-9C89-51FED3A5DFC5}"/>
              </a:ext>
            </a:extLst>
          </p:cNvPr>
          <p:cNvPicPr>
            <a:picLocks noChangeAspect="1"/>
          </p:cNvPicPr>
          <p:nvPr/>
        </p:nvPicPr>
        <p:blipFill>
          <a:blip r:embed="rId3"/>
          <a:stretch>
            <a:fillRect/>
          </a:stretch>
        </p:blipFill>
        <p:spPr>
          <a:xfrm>
            <a:off x="257578" y="3020979"/>
            <a:ext cx="3787858" cy="2634018"/>
          </a:xfrm>
          <a:prstGeom prst="rect">
            <a:avLst/>
          </a:prstGeom>
        </p:spPr>
      </p:pic>
    </p:spTree>
    <p:extLst>
      <p:ext uri="{BB962C8B-B14F-4D97-AF65-F5344CB8AC3E}">
        <p14:creationId xmlns:p14="http://schemas.microsoft.com/office/powerpoint/2010/main" val="4034324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09D4A11-C9AC-49CF-98A3-6C9ADF44C9FC}"/>
              </a:ext>
            </a:extLst>
          </p:cNvPr>
          <p:cNvSpPr/>
          <p:nvPr/>
        </p:nvSpPr>
        <p:spPr>
          <a:xfrm>
            <a:off x="0" y="0"/>
            <a:ext cx="12192000" cy="1178417"/>
          </a:xfrm>
          <a:prstGeom prst="rect">
            <a:avLst/>
          </a:prstGeom>
          <a:solidFill>
            <a:srgbClr val="FF8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A810176C-2592-44A9-9D31-0935738F4ACF}"/>
              </a:ext>
            </a:extLst>
          </p:cNvPr>
          <p:cNvSpPr/>
          <p:nvPr/>
        </p:nvSpPr>
        <p:spPr>
          <a:xfrm>
            <a:off x="10996413" y="-293221"/>
            <a:ext cx="1347987" cy="1347987"/>
          </a:xfrm>
          <a:prstGeom prst="ellipse">
            <a:avLst/>
          </a:prstGeom>
          <a:solidFill>
            <a:srgbClr val="B31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7CFC24AF-01BC-439E-9652-1F5D418813F4}"/>
              </a:ext>
            </a:extLst>
          </p:cNvPr>
          <p:cNvSpPr>
            <a:spLocks noGrp="1"/>
          </p:cNvSpPr>
          <p:nvPr>
            <p:ph type="sldNum" sz="quarter" idx="12"/>
          </p:nvPr>
        </p:nvSpPr>
        <p:spPr>
          <a:xfrm>
            <a:off x="11523370" y="6268652"/>
            <a:ext cx="462566" cy="309102"/>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589283A-B2F3-994B-AB2E-5C9A049BED0C}" type="slidenum">
              <a:rPr kumimoji="0" lang="en-US" sz="1200" b="1" i="0" u="none" strike="noStrike" kern="1200" cap="none" spc="0" normalizeH="0" baseline="0" noProof="0" smtClean="0">
                <a:ln>
                  <a:noFill/>
                </a:ln>
                <a:solidFill>
                  <a:prstClr val="white"/>
                </a:solidFill>
                <a:effectLst/>
                <a:uLnTx/>
                <a:uFillTx/>
                <a:latin typeface="Arial" charset="0"/>
                <a:cs typeface="Arial" charset="0"/>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en-US" sz="1200" b="1" i="0" u="none" strike="noStrike" kern="1200" cap="none" spc="0" normalizeH="0" baseline="0" noProof="0" dirty="0">
              <a:ln>
                <a:noFill/>
              </a:ln>
              <a:solidFill>
                <a:prstClr val="white"/>
              </a:solidFill>
              <a:effectLst/>
              <a:uLnTx/>
              <a:uFillTx/>
              <a:latin typeface="Arial" charset="0"/>
              <a:cs typeface="Arial" charset="0"/>
            </a:endParaRPr>
          </a:p>
        </p:txBody>
      </p:sp>
      <p:sp>
        <p:nvSpPr>
          <p:cNvPr id="4" name="Title 3">
            <a:extLst>
              <a:ext uri="{FF2B5EF4-FFF2-40B4-BE49-F238E27FC236}">
                <a16:creationId xmlns:a16="http://schemas.microsoft.com/office/drawing/2014/main" id="{24BE6C0F-9C4D-4E1C-9535-35340A908EC6}"/>
              </a:ext>
            </a:extLst>
          </p:cNvPr>
          <p:cNvSpPr>
            <a:spLocks noGrp="1"/>
          </p:cNvSpPr>
          <p:nvPr>
            <p:ph type="title"/>
          </p:nvPr>
        </p:nvSpPr>
        <p:spPr/>
        <p:txBody>
          <a:bodyPr/>
          <a:lstStyle/>
          <a:p>
            <a:r>
              <a:rPr lang="en-US" dirty="0"/>
              <a:t>SDCL’s Guiding Principles</a:t>
            </a:r>
          </a:p>
        </p:txBody>
      </p:sp>
      <p:sp>
        <p:nvSpPr>
          <p:cNvPr id="5" name="Text Box 2">
            <a:extLst>
              <a:ext uri="{FF2B5EF4-FFF2-40B4-BE49-F238E27FC236}">
                <a16:creationId xmlns:a16="http://schemas.microsoft.com/office/drawing/2014/main" id="{8A96065A-44AC-4A60-B926-CC0DAA875F17}"/>
              </a:ext>
            </a:extLst>
          </p:cNvPr>
          <p:cNvSpPr txBox="1">
            <a:spLocks noChangeArrowheads="1"/>
          </p:cNvSpPr>
          <p:nvPr/>
        </p:nvSpPr>
        <p:spPr bwMode="auto">
          <a:xfrm>
            <a:off x="257577" y="1785335"/>
            <a:ext cx="6226349" cy="39069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7200" b="1" i="0" u="none" strike="noStrike" kern="1200" cap="none" spc="0" normalizeH="0" baseline="0" noProof="0" dirty="0">
                <a:ln>
                  <a:noFill/>
                </a:ln>
                <a:solidFill>
                  <a:srgbClr val="FF8826"/>
                </a:solidFill>
                <a:effectLst/>
                <a:uLnTx/>
                <a:uFillTx/>
                <a:latin typeface="Arial" panose="020B0604020202020204" pitchFamily="34" charset="0"/>
                <a:ea typeface="+mn-ea"/>
                <a:cs typeface="Arial" panose="020B0604020202020204" pitchFamily="34" charset="0"/>
              </a:rPr>
              <a:t>Create</a:t>
            </a:r>
            <a:endParaRPr kumimoji="0" lang="en-US" altLang="en-US" sz="7200" b="0" i="0" u="none" strike="noStrike" kern="1200" cap="none" spc="0" normalizeH="0" baseline="0" noProof="0" dirty="0">
              <a:ln>
                <a:noFill/>
              </a:ln>
              <a:solidFill>
                <a:srgbClr val="FF8826"/>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We design opportunities to experience and enjoy culture and the arts as a creator and participant.</a:t>
            </a:r>
            <a:endParaRPr kumimoji="0" lang="en-US" altLang="en-US" sz="4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 name="Oval 8">
            <a:extLst>
              <a:ext uri="{FF2B5EF4-FFF2-40B4-BE49-F238E27FC236}">
                <a16:creationId xmlns:a16="http://schemas.microsoft.com/office/drawing/2014/main" id="{28260759-9A9C-4CB7-83A1-F42F8E90ECD8}"/>
              </a:ext>
            </a:extLst>
          </p:cNvPr>
          <p:cNvSpPr/>
          <p:nvPr/>
        </p:nvSpPr>
        <p:spPr>
          <a:xfrm>
            <a:off x="10484469" y="747294"/>
            <a:ext cx="631076" cy="631076"/>
          </a:xfrm>
          <a:prstGeom prst="ellipse">
            <a:avLst/>
          </a:prstGeom>
          <a:solidFill>
            <a:srgbClr val="2C9F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D50A5D4E-2E70-4038-B744-1F9F24ED0077}"/>
              </a:ext>
            </a:extLst>
          </p:cNvPr>
          <p:cNvSpPr/>
          <p:nvPr/>
        </p:nvSpPr>
        <p:spPr>
          <a:xfrm>
            <a:off x="11514927" y="6263687"/>
            <a:ext cx="399245" cy="399245"/>
          </a:xfrm>
          <a:prstGeom prst="ellipse">
            <a:avLst/>
          </a:prstGeom>
          <a:solidFill>
            <a:srgbClr val="B3C6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Slide Number Placeholder 6">
            <a:extLst>
              <a:ext uri="{FF2B5EF4-FFF2-40B4-BE49-F238E27FC236}">
                <a16:creationId xmlns:a16="http://schemas.microsoft.com/office/drawing/2014/main" id="{523C9002-650E-4783-A442-C2B5462EB586}"/>
              </a:ext>
            </a:extLst>
          </p:cNvPr>
          <p:cNvSpPr txBox="1">
            <a:spLocks/>
          </p:cNvSpPr>
          <p:nvPr/>
        </p:nvSpPr>
        <p:spPr>
          <a:xfrm>
            <a:off x="11483266" y="6308758"/>
            <a:ext cx="462566" cy="309102"/>
          </a:xfrm>
          <a:prstGeom prst="rect">
            <a:avLst/>
          </a:prstGeom>
        </p:spPr>
        <p:txBody>
          <a:bodyPr/>
          <a:lstStyle>
            <a:defPPr>
              <a:defRPr lang="en-US"/>
            </a:defPPr>
            <a:lvl1pPr marL="0" algn="ctr" defTabSz="914400" rtl="0" eaLnBrk="1" latinLnBrk="0" hangingPunct="1">
              <a:defRPr sz="1200" b="1" kern="1200">
                <a:solidFill>
                  <a:schemeClr val="bg1"/>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5AE0315-E274-B94E-BB40-999B37EFC6E1}" type="slidenum">
              <a:rPr kumimoji="0" lang="en-US" sz="1200" b="1" i="0" u="none" strike="noStrike" kern="1200" cap="none" spc="0" normalizeH="0" baseline="0" noProof="0" smtClean="0">
                <a:ln>
                  <a:noFill/>
                </a:ln>
                <a:solidFill>
                  <a:prstClr val="white"/>
                </a:solidFill>
                <a:effectLst/>
                <a:uLnTx/>
                <a:uFillTx/>
                <a:latin typeface="Arial" charset="0"/>
                <a:cs typeface="Arial" charset="0"/>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en-US" sz="1200" b="1" i="0" u="none" strike="noStrike" kern="1200" cap="none" spc="0" normalizeH="0" baseline="0" noProof="0" dirty="0">
              <a:ln>
                <a:noFill/>
              </a:ln>
              <a:solidFill>
                <a:prstClr val="white"/>
              </a:solidFill>
              <a:effectLst/>
              <a:uLnTx/>
              <a:uFillTx/>
              <a:latin typeface="Arial" charset="0"/>
              <a:cs typeface="Arial" charset="0"/>
            </a:endParaRPr>
          </a:p>
        </p:txBody>
      </p:sp>
      <p:pic>
        <p:nvPicPr>
          <p:cNvPr id="12" name="Picture 11">
            <a:extLst>
              <a:ext uri="{FF2B5EF4-FFF2-40B4-BE49-F238E27FC236}">
                <a16:creationId xmlns:a16="http://schemas.microsoft.com/office/drawing/2014/main" id="{E9AA8512-FC18-4760-A21C-4DB461189034}"/>
              </a:ext>
            </a:extLst>
          </p:cNvPr>
          <p:cNvPicPr>
            <a:picLocks noChangeAspect="1"/>
          </p:cNvPicPr>
          <p:nvPr/>
        </p:nvPicPr>
        <p:blipFill>
          <a:blip r:embed="rId3"/>
          <a:stretch>
            <a:fillRect/>
          </a:stretch>
        </p:blipFill>
        <p:spPr>
          <a:xfrm>
            <a:off x="6809996" y="1766214"/>
            <a:ext cx="4704931" cy="4344492"/>
          </a:xfrm>
          <a:prstGeom prst="rect">
            <a:avLst/>
          </a:prstGeom>
        </p:spPr>
      </p:pic>
    </p:spTree>
    <p:extLst>
      <p:ext uri="{BB962C8B-B14F-4D97-AF65-F5344CB8AC3E}">
        <p14:creationId xmlns:p14="http://schemas.microsoft.com/office/powerpoint/2010/main" val="20109746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000C1D-39B6-4A00-A2AF-1E6BAED1F217}"/>
              </a:ext>
            </a:extLst>
          </p:cNvPr>
          <p:cNvSpPr/>
          <p:nvPr/>
        </p:nvSpPr>
        <p:spPr>
          <a:xfrm>
            <a:off x="4299285" y="-160"/>
            <a:ext cx="7892716" cy="6882602"/>
          </a:xfrm>
          <a:prstGeom prst="rect">
            <a:avLst/>
          </a:prstGeom>
          <a:solidFill>
            <a:srgbClr val="2C9F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CA052EB2-50FE-44F1-B8FF-AF41ECBE8893}"/>
              </a:ext>
            </a:extLst>
          </p:cNvPr>
          <p:cNvSpPr txBox="1">
            <a:spLocks/>
          </p:cNvSpPr>
          <p:nvPr/>
        </p:nvSpPr>
        <p:spPr>
          <a:xfrm>
            <a:off x="6531277" y="1001892"/>
            <a:ext cx="3879358" cy="14841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rgbClr val="404040"/>
                </a:solidFill>
                <a:latin typeface="Arial" charset="0"/>
                <a:ea typeface="Arial" charset="0"/>
                <a:cs typeface="Arial"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charset="0"/>
                <a:cs typeface="Arial" charset="0"/>
              </a:rPr>
              <a:t/>
            </a:r>
            <a:br>
              <a:rPr kumimoji="0" lang="en-US" sz="1200" b="1" i="0" u="none" strike="noStrike" kern="1200" cap="none" spc="0" normalizeH="0" baseline="0" noProof="0" dirty="0">
                <a:ln>
                  <a:noFill/>
                </a:ln>
                <a:solidFill>
                  <a:prstClr val="white"/>
                </a:solidFill>
                <a:effectLst/>
                <a:uLnTx/>
                <a:uFillTx/>
                <a:latin typeface="Arial" charset="0"/>
                <a:cs typeface="Arial" charset="0"/>
              </a:rPr>
            </a:br>
            <a:r>
              <a:rPr kumimoji="0" lang="en-US" sz="3600" b="1" i="0" u="none" strike="noStrike" kern="1200" cap="none" spc="0" normalizeH="0" baseline="0" noProof="0" dirty="0">
                <a:ln>
                  <a:noFill/>
                </a:ln>
                <a:solidFill>
                  <a:prstClr val="white"/>
                </a:solidFill>
                <a:effectLst/>
                <a:uLnTx/>
                <a:uFillTx/>
                <a:latin typeface="Arial" charset="0"/>
                <a:cs typeface="Arial" charset="0"/>
              </a:rPr>
              <a:t>By the Numbers</a:t>
            </a:r>
          </a:p>
        </p:txBody>
      </p:sp>
      <p:sp>
        <p:nvSpPr>
          <p:cNvPr id="4" name="Text Placeholder 3">
            <a:extLst>
              <a:ext uri="{FF2B5EF4-FFF2-40B4-BE49-F238E27FC236}">
                <a16:creationId xmlns:a16="http://schemas.microsoft.com/office/drawing/2014/main" id="{649EFD65-BDF1-49A4-8A4E-3DFB8B92DEE9}"/>
              </a:ext>
            </a:extLst>
          </p:cNvPr>
          <p:cNvSpPr txBox="1">
            <a:spLocks/>
          </p:cNvSpPr>
          <p:nvPr/>
        </p:nvSpPr>
        <p:spPr>
          <a:xfrm>
            <a:off x="6531276" y="4920759"/>
            <a:ext cx="3879359" cy="53587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2800" kern="1200">
                <a:solidFill>
                  <a:srgbClr val="404040"/>
                </a:solidFill>
                <a:latin typeface="Arial" charset="0"/>
                <a:ea typeface="Arial" charset="0"/>
                <a:cs typeface="Arial" charset="0"/>
              </a:defRPr>
            </a:lvl1pPr>
            <a:lvl2pPr marL="457200" indent="0" algn="l" defTabSz="914400" rtl="0" eaLnBrk="1" latinLnBrk="0" hangingPunct="1">
              <a:lnSpc>
                <a:spcPct val="90000"/>
              </a:lnSpc>
              <a:spcBef>
                <a:spcPts val="500"/>
              </a:spcBef>
              <a:buFont typeface="Arial"/>
              <a:buNone/>
              <a:defRPr sz="2400" kern="1200">
                <a:solidFill>
                  <a:srgbClr val="404040"/>
                </a:solidFill>
                <a:latin typeface="Arial" charset="0"/>
                <a:ea typeface="Arial" charset="0"/>
                <a:cs typeface="Arial" charset="0"/>
              </a:defRPr>
            </a:lvl2pPr>
            <a:lvl3pPr marL="621792" indent="-160020" algn="l" defTabSz="914400" rtl="0" eaLnBrk="1" latinLnBrk="0" hangingPunct="1">
              <a:lnSpc>
                <a:spcPct val="90000"/>
              </a:lnSpc>
              <a:spcBef>
                <a:spcPts val="500"/>
              </a:spcBef>
              <a:buFont typeface="Arial" charset="0"/>
              <a:buChar char="•"/>
              <a:defRPr sz="2000" kern="1200">
                <a:solidFill>
                  <a:srgbClr val="404040"/>
                </a:solidFill>
                <a:latin typeface="Arial" charset="0"/>
                <a:ea typeface="Arial" charset="0"/>
                <a:cs typeface="Arial" charset="0"/>
              </a:defRPr>
            </a:lvl3pPr>
            <a:lvl4pPr marL="914400" indent="0" algn="l" defTabSz="914400" rtl="0" eaLnBrk="1" latinLnBrk="0" hangingPunct="1">
              <a:lnSpc>
                <a:spcPct val="90000"/>
              </a:lnSpc>
              <a:spcBef>
                <a:spcPts val="500"/>
              </a:spcBef>
              <a:buFont typeface="Arial"/>
              <a:buNone/>
              <a:defRPr sz="1800" kern="1200">
                <a:solidFill>
                  <a:srgbClr val="404040"/>
                </a:solidFill>
                <a:latin typeface="Arial" charset="0"/>
                <a:ea typeface="Arial" charset="0"/>
                <a:cs typeface="Arial" charset="0"/>
              </a:defRPr>
            </a:lvl4pPr>
            <a:lvl5pPr marL="1371600" indent="0" algn="l" defTabSz="914400" rtl="0" eaLnBrk="1" latinLnBrk="0" hangingPunct="1">
              <a:lnSpc>
                <a:spcPct val="90000"/>
              </a:lnSpc>
              <a:spcBef>
                <a:spcPts val="500"/>
              </a:spcBef>
              <a:buFont typeface="Arial"/>
              <a:buNone/>
              <a:defRPr sz="1600" b="1" kern="1200">
                <a:solidFill>
                  <a:srgbClr val="404040"/>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2800" b="0" i="0" u="none" strike="noStrike" kern="1200" cap="none" spc="0" normalizeH="0" baseline="0" noProof="0" dirty="0">
                <a:ln>
                  <a:noFill/>
                </a:ln>
                <a:solidFill>
                  <a:prstClr val="white"/>
                </a:solidFill>
                <a:effectLst/>
                <a:uLnTx/>
                <a:uFillTx/>
                <a:latin typeface="Arial" charset="0"/>
                <a:cs typeface="Arial" charset="0"/>
              </a:rPr>
              <a:t>Fiscal year </a:t>
            </a:r>
            <a:r>
              <a:rPr kumimoji="0" lang="en-US" sz="2800" b="0" i="0" u="none" strike="noStrike" kern="1200" cap="none" spc="0" normalizeH="0" baseline="0" noProof="0" dirty="0" smtClean="0">
                <a:ln>
                  <a:noFill/>
                </a:ln>
                <a:solidFill>
                  <a:prstClr val="white"/>
                </a:solidFill>
                <a:effectLst/>
                <a:uLnTx/>
                <a:uFillTx/>
                <a:latin typeface="Arial" charset="0"/>
                <a:cs typeface="Arial" charset="0"/>
              </a:rPr>
              <a:t>2019-2020</a:t>
            </a:r>
            <a:endParaRPr kumimoji="0" lang="en-US" sz="2800" b="0" i="0" u="none" strike="noStrike" kern="1200" cap="none" spc="0" normalizeH="0" baseline="0" noProof="0" dirty="0">
              <a:ln>
                <a:noFill/>
              </a:ln>
              <a:solidFill>
                <a:prstClr val="white"/>
              </a:solidFill>
              <a:effectLst/>
              <a:uLnTx/>
              <a:uFillTx/>
              <a:latin typeface="Arial" charset="0"/>
              <a:cs typeface="Arial" charset="0"/>
            </a:endParaRPr>
          </a:p>
        </p:txBody>
      </p:sp>
      <p:graphicFrame>
        <p:nvGraphicFramePr>
          <p:cNvPr id="5" name="Table 4">
            <a:extLst>
              <a:ext uri="{FF2B5EF4-FFF2-40B4-BE49-F238E27FC236}">
                <a16:creationId xmlns:a16="http://schemas.microsoft.com/office/drawing/2014/main" id="{7782FB17-3B1C-4FC1-98DF-FE9CBF5BE5B1}"/>
              </a:ext>
            </a:extLst>
          </p:cNvPr>
          <p:cNvGraphicFramePr>
            <a:graphicFrameLocks noGrp="1"/>
          </p:cNvGraphicFramePr>
          <p:nvPr>
            <p:extLst/>
          </p:nvPr>
        </p:nvGraphicFramePr>
        <p:xfrm>
          <a:off x="4975537" y="2663879"/>
          <a:ext cx="7010399" cy="1708097"/>
        </p:xfrm>
        <a:graphic>
          <a:graphicData uri="http://schemas.openxmlformats.org/drawingml/2006/table">
            <a:tbl>
              <a:tblPr firstRow="1" bandRow="1">
                <a:tableStyleId>{5C22544A-7EE6-4342-B048-85BDC9FD1C3A}</a:tableStyleId>
              </a:tblPr>
              <a:tblGrid>
                <a:gridCol w="1731981">
                  <a:extLst>
                    <a:ext uri="{9D8B030D-6E8A-4147-A177-3AD203B41FA5}">
                      <a16:colId xmlns:a16="http://schemas.microsoft.com/office/drawing/2014/main" val="1234536997"/>
                    </a:ext>
                  </a:extLst>
                </a:gridCol>
                <a:gridCol w="1484556">
                  <a:extLst>
                    <a:ext uri="{9D8B030D-6E8A-4147-A177-3AD203B41FA5}">
                      <a16:colId xmlns:a16="http://schemas.microsoft.com/office/drawing/2014/main" val="3284802339"/>
                    </a:ext>
                  </a:extLst>
                </a:gridCol>
                <a:gridCol w="1279262">
                  <a:extLst>
                    <a:ext uri="{9D8B030D-6E8A-4147-A177-3AD203B41FA5}">
                      <a16:colId xmlns:a16="http://schemas.microsoft.com/office/drawing/2014/main" val="2032384784"/>
                    </a:ext>
                  </a:extLst>
                </a:gridCol>
                <a:gridCol w="1030044">
                  <a:extLst>
                    <a:ext uri="{9D8B030D-6E8A-4147-A177-3AD203B41FA5}">
                      <a16:colId xmlns:a16="http://schemas.microsoft.com/office/drawing/2014/main" val="2019589936"/>
                    </a:ext>
                  </a:extLst>
                </a:gridCol>
                <a:gridCol w="1484556">
                  <a:extLst>
                    <a:ext uri="{9D8B030D-6E8A-4147-A177-3AD203B41FA5}">
                      <a16:colId xmlns:a16="http://schemas.microsoft.com/office/drawing/2014/main" val="2700054662"/>
                    </a:ext>
                  </a:extLst>
                </a:gridCol>
              </a:tblGrid>
              <a:tr h="1238755">
                <a:tc>
                  <a:txBody>
                    <a:bodyPr/>
                    <a:lstStyle/>
                    <a:p>
                      <a:pPr marL="0" marR="0" algn="ctr">
                        <a:lnSpc>
                          <a:spcPct val="115000"/>
                        </a:lnSpc>
                        <a:spcBef>
                          <a:spcPts val="0"/>
                        </a:spcBef>
                        <a:spcAft>
                          <a:spcPts val="1000"/>
                        </a:spcAft>
                      </a:pPr>
                      <a:r>
                        <a:rPr lang="en-US" sz="1800" dirty="0">
                          <a:solidFill>
                            <a:schemeClr val="tx1"/>
                          </a:solidFill>
                          <a:effectLst/>
                        </a:rPr>
                        <a:t>Total # of Checkouts</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nchor="ctr">
                    <a:solidFill>
                      <a:srgbClr val="FF8826"/>
                    </a:solidFill>
                  </a:tcPr>
                </a:tc>
                <a:tc>
                  <a:txBody>
                    <a:bodyPr/>
                    <a:lstStyle/>
                    <a:p>
                      <a:pPr marL="0" marR="0" algn="ctr">
                        <a:lnSpc>
                          <a:spcPct val="115000"/>
                        </a:lnSpc>
                        <a:spcBef>
                          <a:spcPts val="0"/>
                        </a:spcBef>
                        <a:spcAft>
                          <a:spcPts val="1000"/>
                        </a:spcAft>
                      </a:pPr>
                      <a:r>
                        <a:rPr lang="en-US" sz="1800" dirty="0">
                          <a:solidFill>
                            <a:schemeClr val="tx1"/>
                          </a:solidFill>
                          <a:effectLst/>
                        </a:rPr>
                        <a:t>Circulation – Electronic Materials</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nchor="ctr">
                    <a:solidFill>
                      <a:srgbClr val="FF8826"/>
                    </a:solidFill>
                  </a:tcPr>
                </a:tc>
                <a:tc>
                  <a:txBody>
                    <a:bodyPr/>
                    <a:lstStyle/>
                    <a:p>
                      <a:pPr marL="0" marR="0" algn="ctr">
                        <a:lnSpc>
                          <a:spcPct val="115000"/>
                        </a:lnSpc>
                        <a:spcBef>
                          <a:spcPts val="0"/>
                        </a:spcBef>
                        <a:spcAft>
                          <a:spcPts val="1000"/>
                        </a:spcAft>
                      </a:pPr>
                      <a:r>
                        <a:rPr lang="en-US" sz="1800" dirty="0">
                          <a:solidFill>
                            <a:schemeClr val="tx1"/>
                          </a:solidFill>
                          <a:effectLst/>
                        </a:rPr>
                        <a:t>Program Attendance</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nchor="ctr">
                    <a:solidFill>
                      <a:srgbClr val="FF8826"/>
                    </a:solidFill>
                  </a:tcPr>
                </a:tc>
                <a:tc>
                  <a:txBody>
                    <a:bodyPr/>
                    <a:lstStyle/>
                    <a:p>
                      <a:pPr marL="0" marR="0" algn="ctr">
                        <a:lnSpc>
                          <a:spcPct val="115000"/>
                        </a:lnSpc>
                        <a:spcBef>
                          <a:spcPts val="0"/>
                        </a:spcBef>
                        <a:spcAft>
                          <a:spcPts val="1000"/>
                        </a:spcAft>
                      </a:pPr>
                      <a:r>
                        <a:rPr lang="en-US" sz="1800" dirty="0">
                          <a:solidFill>
                            <a:schemeClr val="tx1"/>
                          </a:solidFill>
                          <a:effectLst/>
                        </a:rPr>
                        <a:t>Programs Offered</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rgbClr val="FF8826"/>
                    </a:solidFill>
                  </a:tcPr>
                </a:tc>
                <a:tc>
                  <a:txBody>
                    <a:bodyPr/>
                    <a:lstStyle/>
                    <a:p>
                      <a:pPr marL="0" marR="0" algn="ctr">
                        <a:lnSpc>
                          <a:spcPct val="115000"/>
                        </a:lnSpc>
                        <a:spcBef>
                          <a:spcPts val="0"/>
                        </a:spcBef>
                        <a:spcAft>
                          <a:spcPts val="1000"/>
                        </a:spcAft>
                      </a:pPr>
                      <a:r>
                        <a:rPr lang="en-US" sz="1800" dirty="0">
                          <a:solidFill>
                            <a:schemeClr val="tx1"/>
                          </a:solidFill>
                          <a:effectLst/>
                        </a:rPr>
                        <a:t>Branch Visitors</a:t>
                      </a:r>
                    </a:p>
                  </a:txBody>
                  <a:tcPr anchor="ctr">
                    <a:solidFill>
                      <a:srgbClr val="FF8826"/>
                    </a:solidFill>
                  </a:tcPr>
                </a:tc>
                <a:extLst>
                  <a:ext uri="{0D108BD9-81ED-4DB2-BD59-A6C34878D82A}">
                    <a16:rowId xmlns:a16="http://schemas.microsoft.com/office/drawing/2014/main" val="846912019"/>
                  </a:ext>
                </a:extLst>
              </a:tr>
              <a:tr h="469342">
                <a:tc>
                  <a:txBody>
                    <a:bodyPr/>
                    <a:lstStyle/>
                    <a:p>
                      <a:pPr algn="ctr" fontAlgn="t"/>
                      <a:endParaRPr lang="en-US" sz="700" b="0" i="0" u="none" strike="noStrike" dirty="0" smtClean="0">
                        <a:solidFill>
                          <a:srgbClr val="000000"/>
                        </a:solidFill>
                        <a:effectLst/>
                        <a:latin typeface="+mn-lt"/>
                      </a:endParaRPr>
                    </a:p>
                    <a:p>
                      <a:pPr algn="ctr" fontAlgn="t"/>
                      <a:r>
                        <a:rPr lang="en-US" sz="1800" b="0" i="0" u="none" strike="noStrike" dirty="0" smtClean="0">
                          <a:solidFill>
                            <a:srgbClr val="000000"/>
                          </a:solidFill>
                          <a:effectLst/>
                          <a:latin typeface="+mn-lt"/>
                        </a:rPr>
                        <a:t>88,522</a:t>
                      </a:r>
                      <a:endParaRPr lang="en-US" sz="1800" b="0" i="0" u="none" strike="noStrike" dirty="0">
                        <a:solidFill>
                          <a:srgbClr val="000000"/>
                        </a:solidFill>
                        <a:effectLst/>
                        <a:latin typeface="+mn-lt"/>
                      </a:endParaRPr>
                    </a:p>
                  </a:txBody>
                  <a:tcPr marL="9525" marR="9525" marT="9525" marB="0">
                    <a:solidFill>
                      <a:srgbClr val="FFB171"/>
                    </a:solidFill>
                  </a:tcPr>
                </a:tc>
                <a:tc>
                  <a:txBody>
                    <a:bodyPr/>
                    <a:lstStyle/>
                    <a:p>
                      <a:pPr marL="0" marR="0" algn="ctr">
                        <a:lnSpc>
                          <a:spcPct val="115000"/>
                        </a:lnSpc>
                        <a:spcBef>
                          <a:spcPts val="0"/>
                        </a:spcBef>
                        <a:spcAft>
                          <a:spcPts val="1000"/>
                        </a:spcAft>
                      </a:pPr>
                      <a:r>
                        <a:rPr lang="en-US" sz="1800" b="0" i="0" u="none" strike="noStrike" kern="1200" baseline="0" dirty="0" smtClean="0">
                          <a:solidFill>
                            <a:schemeClr val="dk1"/>
                          </a:solidFill>
                          <a:latin typeface="+mn-lt"/>
                          <a:ea typeface="+mn-ea"/>
                          <a:cs typeface="+mn-cs"/>
                        </a:rPr>
                        <a:t>28,763</a:t>
                      </a:r>
                      <a:endParaRPr lang="en-US" sz="1800" dirty="0">
                        <a:effectLst/>
                        <a:latin typeface="+mn-lt"/>
                        <a:ea typeface="Calibri" panose="020F0502020204030204" pitchFamily="34" charset="0"/>
                        <a:cs typeface="Times New Roman" panose="02020603050405020304" pitchFamily="18" charset="0"/>
                      </a:endParaRPr>
                    </a:p>
                  </a:txBody>
                  <a:tcPr anchor="ctr">
                    <a:solidFill>
                      <a:srgbClr val="FFB171"/>
                    </a:solidFill>
                  </a:tcPr>
                </a:tc>
                <a:tc>
                  <a:txBody>
                    <a:bodyPr/>
                    <a:lstStyle/>
                    <a:p>
                      <a:pPr marL="0" marR="0" algn="ctr">
                        <a:lnSpc>
                          <a:spcPct val="115000"/>
                        </a:lnSpc>
                        <a:spcBef>
                          <a:spcPts val="0"/>
                        </a:spcBef>
                        <a:spcAft>
                          <a:spcPts val="1000"/>
                        </a:spcAft>
                      </a:pPr>
                      <a:r>
                        <a:rPr lang="en-US" sz="1800" dirty="0" smtClean="0">
                          <a:effectLst/>
                          <a:latin typeface="+mn-lt"/>
                          <a:ea typeface="Calibri" panose="020F0502020204030204" pitchFamily="34" charset="0"/>
                          <a:cs typeface="Times New Roman" panose="02020603050405020304" pitchFamily="18" charset="0"/>
                        </a:rPr>
                        <a:t>21,032</a:t>
                      </a:r>
                      <a:endParaRPr lang="en-US" sz="1800" dirty="0">
                        <a:effectLst/>
                        <a:latin typeface="+mn-lt"/>
                        <a:ea typeface="Calibri" panose="020F0502020204030204" pitchFamily="34" charset="0"/>
                        <a:cs typeface="Times New Roman" panose="02020603050405020304" pitchFamily="18" charset="0"/>
                      </a:endParaRPr>
                    </a:p>
                  </a:txBody>
                  <a:tcPr anchor="ctr">
                    <a:solidFill>
                      <a:srgbClr val="FFB171"/>
                    </a:solidFill>
                  </a:tcPr>
                </a:tc>
                <a:tc>
                  <a:txBody>
                    <a:bodyPr/>
                    <a:lstStyle/>
                    <a:p>
                      <a:pPr marL="0" marR="0" algn="ctr" rtl="0" eaLnBrk="1" latinLnBrk="0" hangingPunct="1">
                        <a:lnSpc>
                          <a:spcPct val="115000"/>
                        </a:lnSpc>
                        <a:spcBef>
                          <a:spcPts val="0"/>
                        </a:spcBef>
                        <a:spcAft>
                          <a:spcPts val="1000"/>
                        </a:spcAft>
                      </a:pPr>
                      <a:r>
                        <a:rPr kumimoji="0" lang="en-US" sz="1800" kern="1200" dirty="0" smtClean="0">
                          <a:solidFill>
                            <a:schemeClr val="dk1"/>
                          </a:solidFill>
                          <a:effectLst/>
                          <a:latin typeface="+mn-lt"/>
                          <a:ea typeface="+mn-ea"/>
                          <a:cs typeface="+mn-cs"/>
                        </a:rPr>
                        <a:t>632</a:t>
                      </a:r>
                      <a:endParaRPr kumimoji="0" lang="en-US" sz="1800" kern="1200" dirty="0">
                        <a:solidFill>
                          <a:schemeClr val="dk1"/>
                        </a:solidFill>
                        <a:effectLst/>
                        <a:latin typeface="+mn-lt"/>
                        <a:ea typeface="+mn-ea"/>
                        <a:cs typeface="+mn-cs"/>
                      </a:endParaRPr>
                    </a:p>
                  </a:txBody>
                  <a:tcPr marL="0" marR="0" marT="0" marB="0" anchor="ctr">
                    <a:solidFill>
                      <a:srgbClr val="FFB171"/>
                    </a:solidFill>
                  </a:tcPr>
                </a:tc>
                <a:tc>
                  <a:txBody>
                    <a:bodyPr/>
                    <a:lstStyle/>
                    <a:p>
                      <a:pPr marL="0" marR="0" algn="ctr">
                        <a:lnSpc>
                          <a:spcPct val="115000"/>
                        </a:lnSpc>
                        <a:spcBef>
                          <a:spcPts val="0"/>
                        </a:spcBef>
                        <a:spcAft>
                          <a:spcPts val="1000"/>
                        </a:spcAft>
                      </a:pPr>
                      <a:r>
                        <a:rPr lang="en-US" sz="1800" dirty="0" smtClean="0">
                          <a:effectLst/>
                          <a:latin typeface="+mn-lt"/>
                          <a:ea typeface="Calibri" panose="020F0502020204030204" pitchFamily="34" charset="0"/>
                          <a:cs typeface="Times New Roman" panose="02020603050405020304" pitchFamily="18" charset="0"/>
                        </a:rPr>
                        <a:t>115,587</a:t>
                      </a:r>
                      <a:endParaRPr lang="en-US" sz="1800" dirty="0">
                        <a:effectLst/>
                        <a:latin typeface="+mn-lt"/>
                        <a:ea typeface="Calibri" panose="020F0502020204030204" pitchFamily="34" charset="0"/>
                        <a:cs typeface="Times New Roman" panose="02020603050405020304" pitchFamily="18" charset="0"/>
                      </a:endParaRPr>
                    </a:p>
                  </a:txBody>
                  <a:tcPr anchor="ctr">
                    <a:solidFill>
                      <a:srgbClr val="FFB171"/>
                    </a:solidFill>
                  </a:tcPr>
                </a:tc>
                <a:extLst>
                  <a:ext uri="{0D108BD9-81ED-4DB2-BD59-A6C34878D82A}">
                    <a16:rowId xmlns:a16="http://schemas.microsoft.com/office/drawing/2014/main" val="3064442017"/>
                  </a:ext>
                </a:extLst>
              </a:tr>
            </a:tbl>
          </a:graphicData>
        </a:graphic>
      </p:graphicFrame>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6996"/>
          <a:stretch/>
        </p:blipFill>
        <p:spPr>
          <a:xfrm>
            <a:off x="0" y="-26099"/>
            <a:ext cx="4299285" cy="6908541"/>
          </a:xfrm>
          <a:prstGeom prst="rect">
            <a:avLst/>
          </a:prstGeom>
        </p:spPr>
      </p:pic>
    </p:spTree>
    <p:extLst>
      <p:ext uri="{BB962C8B-B14F-4D97-AF65-F5344CB8AC3E}">
        <p14:creationId xmlns:p14="http://schemas.microsoft.com/office/powerpoint/2010/main" val="717818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4C6ACB-E810-445B-818A-01A251B4FEA1}"/>
              </a:ext>
            </a:extLst>
          </p:cNvPr>
          <p:cNvSpPr/>
          <p:nvPr/>
        </p:nvSpPr>
        <p:spPr>
          <a:xfrm>
            <a:off x="0" y="0"/>
            <a:ext cx="5434886" cy="6858000"/>
          </a:xfrm>
          <a:prstGeom prst="rect">
            <a:avLst/>
          </a:prstGeom>
          <a:solidFill>
            <a:srgbClr val="2C9F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FE654189-C49F-4956-BBF1-382B2195B960}"/>
              </a:ext>
            </a:extLst>
          </p:cNvPr>
          <p:cNvPicPr>
            <a:picLocks noChangeAspect="1"/>
          </p:cNvPicPr>
          <p:nvPr/>
        </p:nvPicPr>
        <p:blipFill rotWithShape="1">
          <a:blip r:embed="rId3"/>
          <a:srcRect l="66764" t="2" b="-2"/>
          <a:stretch/>
        </p:blipFill>
        <p:spPr>
          <a:xfrm>
            <a:off x="0" y="2498502"/>
            <a:ext cx="4052111" cy="121705"/>
          </a:xfrm>
          <a:prstGeom prst="rect">
            <a:avLst/>
          </a:prstGeom>
        </p:spPr>
      </p:pic>
      <p:sp>
        <p:nvSpPr>
          <p:cNvPr id="4" name="Title 1">
            <a:extLst>
              <a:ext uri="{FF2B5EF4-FFF2-40B4-BE49-F238E27FC236}">
                <a16:creationId xmlns:a16="http://schemas.microsoft.com/office/drawing/2014/main" id="{7F8C2254-D9D6-4ABB-870F-4EFE6A86ABC1}"/>
              </a:ext>
            </a:extLst>
          </p:cNvPr>
          <p:cNvSpPr txBox="1">
            <a:spLocks/>
          </p:cNvSpPr>
          <p:nvPr/>
        </p:nvSpPr>
        <p:spPr>
          <a:xfrm>
            <a:off x="115912" y="1365161"/>
            <a:ext cx="5318974" cy="58599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b="1" kern="1200">
                <a:solidFill>
                  <a:srgbClr val="404040"/>
                </a:solidFill>
                <a:latin typeface="Arial" charset="0"/>
                <a:ea typeface="Arial" charset="0"/>
                <a:cs typeface="Arial"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Arial" charset="0"/>
                <a:cs typeface="Arial" charset="0"/>
              </a:rPr>
              <a:t>Community Asset Plan</a:t>
            </a:r>
          </a:p>
        </p:txBody>
      </p:sp>
      <p:sp>
        <p:nvSpPr>
          <p:cNvPr id="5" name="Title 1">
            <a:extLst>
              <a:ext uri="{FF2B5EF4-FFF2-40B4-BE49-F238E27FC236}">
                <a16:creationId xmlns:a16="http://schemas.microsoft.com/office/drawing/2014/main" id="{44B6D3B2-F720-423F-A552-5D0AE2A1A82F}"/>
              </a:ext>
            </a:extLst>
          </p:cNvPr>
          <p:cNvSpPr txBox="1">
            <a:spLocks/>
          </p:cNvSpPr>
          <p:nvPr/>
        </p:nvSpPr>
        <p:spPr>
          <a:xfrm>
            <a:off x="151694" y="3439868"/>
            <a:ext cx="5318974" cy="238943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bg1"/>
                </a:solidFill>
                <a:latin typeface="Arial" charset="0"/>
                <a:ea typeface="Arial" charset="0"/>
                <a:cs typeface="Arial" charset="0"/>
              </a:defRPr>
            </a:lvl1pPr>
          </a:lstStyle>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3000" b="0" i="0" u="none" strike="noStrike" kern="1200" cap="none" spc="0" normalizeH="0" baseline="0" noProof="0" dirty="0">
                <a:ln>
                  <a:noFill/>
                </a:ln>
                <a:solidFill>
                  <a:prstClr val="white"/>
                </a:solidFill>
                <a:effectLst/>
                <a:uLnTx/>
                <a:uFillTx/>
                <a:latin typeface="Arial" charset="0"/>
                <a:cs typeface="Arial" charset="0"/>
              </a:rPr>
              <a:t>Market segmentation via Gale Analytics</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charset="0"/>
              <a:cs typeface="Arial" charset="0"/>
            </a:endParaRP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3000" b="0" i="0" u="none" strike="noStrike" kern="1200" cap="none" spc="0" normalizeH="0" baseline="0" noProof="0" dirty="0">
                <a:ln>
                  <a:noFill/>
                </a:ln>
                <a:solidFill>
                  <a:prstClr val="white"/>
                </a:solidFill>
                <a:effectLst/>
                <a:uLnTx/>
                <a:uFillTx/>
                <a:latin typeface="Arial" charset="0"/>
                <a:cs typeface="Arial" charset="0"/>
              </a:rPr>
              <a:t>Community surveying</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rial" charset="0"/>
              <a:cs typeface="Arial" charset="0"/>
            </a:endParaRP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3000" b="0" i="0" u="none" strike="noStrike" kern="1200" cap="none" spc="0" normalizeH="0" baseline="0" noProof="0" dirty="0">
                <a:ln>
                  <a:noFill/>
                </a:ln>
                <a:solidFill>
                  <a:prstClr val="white"/>
                </a:solidFill>
                <a:effectLst/>
                <a:uLnTx/>
                <a:uFillTx/>
                <a:latin typeface="Arial" charset="0"/>
                <a:cs typeface="Arial" charset="0"/>
              </a:rPr>
              <a:t>Focus groups</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Arial" charset="0"/>
              <a:cs typeface="Arial" charset="0"/>
            </a:endParaRPr>
          </a:p>
        </p:txBody>
      </p:sp>
      <p:sp>
        <p:nvSpPr>
          <p:cNvPr id="7" name="Oval 6">
            <a:extLst>
              <a:ext uri="{FF2B5EF4-FFF2-40B4-BE49-F238E27FC236}">
                <a16:creationId xmlns:a16="http://schemas.microsoft.com/office/drawing/2014/main" id="{32ECC2FC-19D1-48B8-929E-4D3E4C9366FB}"/>
              </a:ext>
            </a:extLst>
          </p:cNvPr>
          <p:cNvSpPr/>
          <p:nvPr/>
        </p:nvSpPr>
        <p:spPr>
          <a:xfrm>
            <a:off x="11514927" y="6263687"/>
            <a:ext cx="399245" cy="399245"/>
          </a:xfrm>
          <a:prstGeom prst="ellipse">
            <a:avLst/>
          </a:prstGeom>
          <a:solidFill>
            <a:srgbClr val="B3C6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Slide Number Placeholder 6">
            <a:extLst>
              <a:ext uri="{FF2B5EF4-FFF2-40B4-BE49-F238E27FC236}">
                <a16:creationId xmlns:a16="http://schemas.microsoft.com/office/drawing/2014/main" id="{81E17020-9DA4-4748-B1E5-125A5D3660A9}"/>
              </a:ext>
            </a:extLst>
          </p:cNvPr>
          <p:cNvSpPr txBox="1">
            <a:spLocks/>
          </p:cNvSpPr>
          <p:nvPr/>
        </p:nvSpPr>
        <p:spPr>
          <a:xfrm>
            <a:off x="11483266" y="6308758"/>
            <a:ext cx="462566" cy="309102"/>
          </a:xfrm>
          <a:prstGeom prst="rect">
            <a:avLst/>
          </a:prstGeom>
        </p:spPr>
        <p:txBody>
          <a:bodyPr/>
          <a:lstStyle>
            <a:defPPr>
              <a:defRPr lang="en-US"/>
            </a:defPPr>
            <a:lvl1pPr marL="0" algn="ctr" defTabSz="914400" rtl="0" eaLnBrk="1" latinLnBrk="0" hangingPunct="1">
              <a:defRPr sz="1200" b="1" kern="1200">
                <a:solidFill>
                  <a:schemeClr val="bg1"/>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5AE0315-E274-B94E-BB40-999B37EFC6E1}" type="slidenum">
              <a:rPr kumimoji="0" lang="en-US" sz="1200" b="1" i="0" u="none" strike="noStrike" kern="1200" cap="none" spc="0" normalizeH="0" baseline="0" noProof="0" smtClean="0">
                <a:ln>
                  <a:noFill/>
                </a:ln>
                <a:solidFill>
                  <a:prstClr val="white"/>
                </a:solidFill>
                <a:effectLst/>
                <a:uLnTx/>
                <a:uFillTx/>
                <a:latin typeface="Arial" charset="0"/>
                <a:cs typeface="Arial" charset="0"/>
              </a:rPr>
              <a:pPr marL="0" marR="0" lvl="0" indent="0" algn="ctr" defTabSz="914400" rtl="0" eaLnBrk="1" fontAlgn="auto" latinLnBrk="0" hangingPunct="1">
                <a:lnSpc>
                  <a:spcPct val="100000"/>
                </a:lnSpc>
                <a:spcBef>
                  <a:spcPts val="0"/>
                </a:spcBef>
                <a:spcAft>
                  <a:spcPts val="0"/>
                </a:spcAft>
                <a:buClrTx/>
                <a:buSzTx/>
                <a:buFontTx/>
                <a:buNone/>
                <a:tabLst/>
                <a:defRPr/>
              </a:pPr>
              <a:t>14</a:t>
            </a:fld>
            <a:endParaRPr kumimoji="0" lang="en-US" sz="1200" b="1" i="0" u="none" strike="noStrike" kern="1200" cap="none" spc="0" normalizeH="0" baseline="0" noProof="0" dirty="0">
              <a:ln>
                <a:noFill/>
              </a:ln>
              <a:solidFill>
                <a:prstClr val="white"/>
              </a:solidFill>
              <a:effectLst/>
              <a:uLnTx/>
              <a:uFillTx/>
              <a:latin typeface="Arial" charset="0"/>
              <a:cs typeface="Arial" charset="0"/>
            </a:endParaRPr>
          </a:p>
        </p:txBody>
      </p:sp>
      <p:pic>
        <p:nvPicPr>
          <p:cNvPr id="10" name="Picture 9">
            <a:extLst>
              <a:ext uri="{FF2B5EF4-FFF2-40B4-BE49-F238E27FC236}">
                <a16:creationId xmlns:a16="http://schemas.microsoft.com/office/drawing/2014/main" id="{4D57B945-493D-465C-89A7-7E9CF9FF672E}"/>
              </a:ext>
            </a:extLst>
          </p:cNvPr>
          <p:cNvPicPr>
            <a:picLocks noChangeAspect="1"/>
          </p:cNvPicPr>
          <p:nvPr/>
        </p:nvPicPr>
        <p:blipFill rotWithShape="1">
          <a:blip r:embed="rId4"/>
          <a:srcRect t="3157" r="2019" b="15000"/>
          <a:stretch/>
        </p:blipFill>
        <p:spPr>
          <a:xfrm>
            <a:off x="6042496" y="696027"/>
            <a:ext cx="5192356" cy="5612731"/>
          </a:xfrm>
          <a:prstGeom prst="rect">
            <a:avLst/>
          </a:prstGeom>
        </p:spPr>
      </p:pic>
    </p:spTree>
    <p:extLst>
      <p:ext uri="{BB962C8B-B14F-4D97-AF65-F5344CB8AC3E}">
        <p14:creationId xmlns:p14="http://schemas.microsoft.com/office/powerpoint/2010/main" val="2991844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713AFC-395C-4341-A2D8-FD492040502F}"/>
              </a:ext>
            </a:extLst>
          </p:cNvPr>
          <p:cNvPicPr>
            <a:picLocks noChangeAspect="1"/>
          </p:cNvPicPr>
          <p:nvPr/>
        </p:nvPicPr>
        <p:blipFill>
          <a:blip r:embed="rId3"/>
          <a:stretch>
            <a:fillRect/>
          </a:stretch>
        </p:blipFill>
        <p:spPr>
          <a:xfrm>
            <a:off x="-187956" y="-434732"/>
            <a:ext cx="12379955" cy="9290099"/>
          </a:xfrm>
          <a:prstGeom prst="rect">
            <a:avLst/>
          </a:prstGeom>
          <a:solidFill>
            <a:srgbClr val="FFB171"/>
          </a:solidFill>
        </p:spPr>
      </p:pic>
      <p:sp>
        <p:nvSpPr>
          <p:cNvPr id="6" name="Oval 5">
            <a:extLst>
              <a:ext uri="{FF2B5EF4-FFF2-40B4-BE49-F238E27FC236}">
                <a16:creationId xmlns:a16="http://schemas.microsoft.com/office/drawing/2014/main" id="{A743CAB6-B42F-4203-8112-98A7A25F1CCE}"/>
              </a:ext>
            </a:extLst>
          </p:cNvPr>
          <p:cNvSpPr/>
          <p:nvPr/>
        </p:nvSpPr>
        <p:spPr>
          <a:xfrm>
            <a:off x="8336319" y="3772365"/>
            <a:ext cx="3998165" cy="42145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61052823-5C64-479F-A528-C9BBC962B46C}"/>
              </a:ext>
            </a:extLst>
          </p:cNvPr>
          <p:cNvPicPr>
            <a:picLocks noChangeAspect="1"/>
          </p:cNvPicPr>
          <p:nvPr/>
        </p:nvPicPr>
        <p:blipFill rotWithShape="1">
          <a:blip r:embed="rId4"/>
          <a:srcRect l="82335" t="1" b="-1"/>
          <a:stretch/>
        </p:blipFill>
        <p:spPr>
          <a:xfrm>
            <a:off x="9082099" y="4991777"/>
            <a:ext cx="2506609" cy="141639"/>
          </a:xfrm>
          <a:prstGeom prst="rect">
            <a:avLst/>
          </a:prstGeom>
        </p:spPr>
      </p:pic>
      <p:sp>
        <p:nvSpPr>
          <p:cNvPr id="10" name="Title 1">
            <a:extLst>
              <a:ext uri="{FF2B5EF4-FFF2-40B4-BE49-F238E27FC236}">
                <a16:creationId xmlns:a16="http://schemas.microsoft.com/office/drawing/2014/main" id="{F9BD3C1D-57E7-41C3-B7A0-0871AA70A2C5}"/>
              </a:ext>
            </a:extLst>
          </p:cNvPr>
          <p:cNvSpPr txBox="1">
            <a:spLocks/>
          </p:cNvSpPr>
          <p:nvPr/>
        </p:nvSpPr>
        <p:spPr>
          <a:xfrm>
            <a:off x="8982547" y="4371325"/>
            <a:ext cx="2705711" cy="730492"/>
          </a:xfrm>
          <a:prstGeom prst="rect">
            <a:avLst/>
          </a:prstGeom>
        </p:spPr>
        <p:txBody>
          <a:bodyPr>
            <a:normAutofit/>
          </a:bodyPr>
          <a:lstStyle>
            <a:lvl1pPr algn="l" defTabSz="914400" rtl="0" eaLnBrk="1" latinLnBrk="0" hangingPunct="1">
              <a:lnSpc>
                <a:spcPct val="90000"/>
              </a:lnSpc>
              <a:spcBef>
                <a:spcPct val="0"/>
              </a:spcBef>
              <a:buNone/>
              <a:defRPr sz="3600" b="1" kern="1200">
                <a:solidFill>
                  <a:srgbClr val="404040"/>
                </a:solidFill>
                <a:latin typeface="Arial" charset="0"/>
                <a:ea typeface="Arial" charset="0"/>
                <a:cs typeface="Arial"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800" b="1" i="0" u="none" strike="noStrike" kern="1200" cap="none" spc="0" normalizeH="0" baseline="0" noProof="0" dirty="0">
                <a:ln>
                  <a:noFill/>
                </a:ln>
                <a:solidFill>
                  <a:srgbClr val="404040"/>
                </a:solidFill>
                <a:effectLst/>
                <a:uLnTx/>
                <a:uFillTx/>
                <a:latin typeface="Arial" charset="0"/>
                <a:cs typeface="Arial" charset="0"/>
              </a:rPr>
              <a:t>Thank You</a:t>
            </a:r>
          </a:p>
        </p:txBody>
      </p:sp>
      <p:sp>
        <p:nvSpPr>
          <p:cNvPr id="9" name="Subtitle 2">
            <a:extLst>
              <a:ext uri="{FF2B5EF4-FFF2-40B4-BE49-F238E27FC236}">
                <a16:creationId xmlns:a16="http://schemas.microsoft.com/office/drawing/2014/main" id="{200FB8D9-4D76-4C5A-A32B-F272F8A9B079}"/>
              </a:ext>
            </a:extLst>
          </p:cNvPr>
          <p:cNvSpPr txBox="1">
            <a:spLocks/>
          </p:cNvSpPr>
          <p:nvPr/>
        </p:nvSpPr>
        <p:spPr>
          <a:xfrm>
            <a:off x="8802806" y="5239788"/>
            <a:ext cx="3308061" cy="1354755"/>
          </a:xfrm>
          <a:prstGeom prst="rect">
            <a:avLst/>
          </a:prstGeom>
        </p:spPr>
        <p:txBody>
          <a:bodyPr/>
          <a:lstStyle>
            <a:lvl1pPr marL="0" indent="0" algn="l" defTabSz="914400" rtl="0" eaLnBrk="1" latinLnBrk="0" hangingPunct="1">
              <a:lnSpc>
                <a:spcPct val="90000"/>
              </a:lnSpc>
              <a:spcBef>
                <a:spcPts val="1000"/>
              </a:spcBef>
              <a:buFont typeface="Arial"/>
              <a:buNone/>
              <a:defRPr sz="2400" kern="1200">
                <a:solidFill>
                  <a:srgbClr val="404040"/>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rgbClr val="404040"/>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charset="0"/>
              <a:buNone/>
              <a:defRPr sz="1800" kern="1200">
                <a:solidFill>
                  <a:srgbClr val="404040"/>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a:buNone/>
              <a:defRPr sz="1600" kern="1200">
                <a:solidFill>
                  <a:srgbClr val="404040"/>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a:buNone/>
              <a:defRPr sz="1600" b="1" kern="1200">
                <a:solidFill>
                  <a:srgbClr val="404040"/>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0" marR="0" lvl="0" indent="0" algn="l" defTabSz="914400" rtl="0" eaLnBrk="1" fontAlgn="auto" latinLnBrk="0" hangingPunct="1">
              <a:lnSpc>
                <a:spcPct val="50000"/>
              </a:lnSpc>
              <a:spcBef>
                <a:spcPts val="1000"/>
              </a:spcBef>
              <a:spcAft>
                <a:spcPts val="0"/>
              </a:spcAft>
              <a:buClrTx/>
              <a:buSzTx/>
              <a:buFont typeface="Arial"/>
              <a:buNone/>
              <a:tabLst/>
              <a:defRPr/>
            </a:pPr>
            <a:r>
              <a:rPr kumimoji="0" lang="en-US" sz="1800" b="1" i="0" u="none" strike="noStrike" kern="1200" cap="none" spc="0" normalizeH="0" baseline="0" noProof="0" dirty="0">
                <a:ln>
                  <a:noFill/>
                </a:ln>
                <a:solidFill>
                  <a:srgbClr val="404040"/>
                </a:solidFill>
                <a:effectLst/>
                <a:uLnTx/>
                <a:uFillTx/>
                <a:latin typeface="Arial" charset="0"/>
                <a:cs typeface="Arial" charset="0"/>
              </a:rPr>
              <a:t>Laura Mendez</a:t>
            </a:r>
          </a:p>
          <a:p>
            <a:pPr marL="0" marR="0" lvl="0" indent="0" algn="l" defTabSz="914400" rtl="0" eaLnBrk="1" fontAlgn="auto" latinLnBrk="0" hangingPunct="1">
              <a:lnSpc>
                <a:spcPct val="50000"/>
              </a:lnSpc>
              <a:spcBef>
                <a:spcPts val="1000"/>
              </a:spcBef>
              <a:spcAft>
                <a:spcPts val="0"/>
              </a:spcAft>
              <a:buClrTx/>
              <a:buSzTx/>
              <a:buFont typeface="Arial"/>
              <a:buNone/>
              <a:tabLst/>
              <a:defRPr/>
            </a:pPr>
            <a:r>
              <a:rPr kumimoji="0" lang="en-US" sz="1600" b="0" i="0" u="none" strike="noStrike" kern="1200" cap="none" spc="0" normalizeH="0" baseline="0" noProof="0" dirty="0">
                <a:ln>
                  <a:noFill/>
                </a:ln>
                <a:solidFill>
                  <a:srgbClr val="404040"/>
                </a:solidFill>
                <a:effectLst/>
                <a:uLnTx/>
                <a:uFillTx/>
                <a:latin typeface="Arial" charset="0"/>
                <a:cs typeface="Arial" charset="0"/>
              </a:rPr>
              <a:t>Branch Manager</a:t>
            </a:r>
          </a:p>
          <a:p>
            <a:pPr marL="0" marR="0" lvl="0" indent="0" algn="l" defTabSz="914400" rtl="0" eaLnBrk="1" fontAlgn="auto" latinLnBrk="0" hangingPunct="1">
              <a:lnSpc>
                <a:spcPct val="50000"/>
              </a:lnSpc>
              <a:spcBef>
                <a:spcPts val="1000"/>
              </a:spcBef>
              <a:spcAft>
                <a:spcPts val="0"/>
              </a:spcAft>
              <a:buClrTx/>
              <a:buSzTx/>
              <a:buFont typeface="Arial"/>
              <a:buNone/>
              <a:tabLst/>
              <a:defRPr/>
            </a:pPr>
            <a:r>
              <a:rPr kumimoji="0" lang="en-US" sz="1600" b="0" i="0" u="none" strike="noStrike" kern="1200" cap="none" spc="0" normalizeH="0" baseline="0" noProof="0" dirty="0">
                <a:ln>
                  <a:noFill/>
                </a:ln>
                <a:solidFill>
                  <a:srgbClr val="404040"/>
                </a:solidFill>
                <a:effectLst/>
                <a:uLnTx/>
                <a:uFillTx/>
                <a:latin typeface="Arial" charset="0"/>
                <a:cs typeface="Arial" charset="0"/>
              </a:rPr>
              <a:t>Lemon Grove Library</a:t>
            </a:r>
          </a:p>
          <a:p>
            <a:pPr marL="0" marR="0" lvl="0" indent="0" algn="l" defTabSz="914400" rtl="0" eaLnBrk="1" fontAlgn="auto" latinLnBrk="0" hangingPunct="1">
              <a:lnSpc>
                <a:spcPct val="50000"/>
              </a:lnSpc>
              <a:spcBef>
                <a:spcPts val="1000"/>
              </a:spcBef>
              <a:spcAft>
                <a:spcPts val="0"/>
              </a:spcAft>
              <a:buClrTx/>
              <a:buSzTx/>
              <a:buFont typeface="Arial"/>
              <a:buNone/>
              <a:tabLst/>
              <a:defRPr/>
            </a:pPr>
            <a:r>
              <a:rPr kumimoji="0" lang="en-US" sz="1600" b="0" i="0" u="none" strike="noStrike" kern="1200" cap="none" spc="0" normalizeH="0" baseline="0" noProof="0" dirty="0">
                <a:ln>
                  <a:noFill/>
                </a:ln>
                <a:solidFill>
                  <a:srgbClr val="404040"/>
                </a:solidFill>
                <a:effectLst/>
                <a:uLnTx/>
                <a:uFillTx/>
                <a:latin typeface="Arial" charset="0"/>
                <a:cs typeface="Arial" charset="0"/>
              </a:rPr>
              <a:t>(619) 463-9819</a:t>
            </a:r>
          </a:p>
          <a:p>
            <a:pPr marL="0" marR="0" lvl="0" indent="0" algn="l" defTabSz="914400" rtl="0" eaLnBrk="1" fontAlgn="auto" latinLnBrk="0" hangingPunct="1">
              <a:lnSpc>
                <a:spcPct val="50000"/>
              </a:lnSpc>
              <a:spcBef>
                <a:spcPts val="1000"/>
              </a:spcBef>
              <a:spcAft>
                <a:spcPts val="0"/>
              </a:spcAft>
              <a:buClrTx/>
              <a:buSzTx/>
              <a:buFont typeface="Arial"/>
              <a:buNone/>
              <a:tabLst/>
              <a:defRPr/>
            </a:pPr>
            <a:r>
              <a:rPr kumimoji="0" lang="en-US" sz="1600" b="0" i="0" u="none" strike="noStrike" kern="1200" cap="none" spc="0" normalizeH="0" baseline="0" noProof="0" dirty="0">
                <a:ln>
                  <a:noFill/>
                </a:ln>
                <a:solidFill>
                  <a:srgbClr val="404040"/>
                </a:solidFill>
                <a:effectLst/>
                <a:uLnTx/>
                <a:uFillTx/>
                <a:latin typeface="Arial" charset="0"/>
                <a:cs typeface="Arial" charset="0"/>
              </a:rPr>
              <a:t>laura.mendez@sdcounty.ca.gov</a:t>
            </a:r>
          </a:p>
        </p:txBody>
      </p:sp>
    </p:spTree>
    <p:extLst>
      <p:ext uri="{BB962C8B-B14F-4D97-AF65-F5344CB8AC3E}">
        <p14:creationId xmlns:p14="http://schemas.microsoft.com/office/powerpoint/2010/main" val="3325937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5496" y="3754046"/>
            <a:ext cx="7766936" cy="1646302"/>
          </a:xfrm>
        </p:spPr>
        <p:txBody>
          <a:bodyPr>
            <a:normAutofit fontScale="90000"/>
          </a:bodyPr>
          <a:lstStyle/>
          <a:p>
            <a:pPr algn="ctr"/>
            <a:r>
              <a:rPr lang="en-US" b="1" dirty="0" smtClean="0">
                <a:solidFill>
                  <a:schemeClr val="bg1"/>
                </a:solidFill>
              </a:rPr>
              <a:t>PUBLIC COMMENT</a:t>
            </a:r>
            <a:br>
              <a:rPr lang="en-US" b="1" dirty="0" smtClean="0">
                <a:solidFill>
                  <a:schemeClr val="bg1"/>
                </a:solidFill>
              </a:rPr>
            </a:br>
            <a:r>
              <a:rPr lang="en-US" b="1" dirty="0">
                <a:solidFill>
                  <a:schemeClr val="bg1"/>
                </a:solidFill>
              </a:rPr>
              <a:t/>
            </a:r>
            <a:br>
              <a:rPr lang="en-US" b="1" dirty="0">
                <a:solidFill>
                  <a:schemeClr val="bg1"/>
                </a:solidFill>
              </a:rPr>
            </a:br>
            <a:r>
              <a:rPr lang="en-US" sz="3100" b="1" dirty="0" smtClean="0">
                <a:solidFill>
                  <a:schemeClr val="bg1"/>
                </a:solidFill>
              </a:rPr>
              <a:t>Public Comment is due to the City Clerk via email 24 hours prior to the meeting.</a:t>
            </a:r>
            <a:br>
              <a:rPr lang="en-US" sz="3100" b="1" dirty="0" smtClean="0">
                <a:solidFill>
                  <a:schemeClr val="bg1"/>
                </a:solidFill>
              </a:rPr>
            </a:br>
            <a:r>
              <a:rPr lang="en-US" sz="3100" b="1" dirty="0" smtClean="0">
                <a:solidFill>
                  <a:schemeClr val="bg1"/>
                </a:solidFill>
              </a:rPr>
              <a:t/>
            </a:r>
            <a:br>
              <a:rPr lang="en-US" sz="3100" b="1" dirty="0" smtClean="0">
                <a:solidFill>
                  <a:schemeClr val="bg1"/>
                </a:solidFill>
              </a:rPr>
            </a:br>
            <a:r>
              <a:rPr lang="en-US" sz="2200" b="1" dirty="0">
                <a:solidFill>
                  <a:schemeClr val="bg1"/>
                </a:solidFill>
              </a:rPr>
              <a:t/>
            </a:r>
            <a:br>
              <a:rPr lang="en-US" sz="2200" b="1" dirty="0">
                <a:solidFill>
                  <a:schemeClr val="bg1"/>
                </a:solidFill>
              </a:rPr>
            </a:br>
            <a:r>
              <a:rPr lang="en-US" sz="2200" b="1" dirty="0" smtClean="0">
                <a:solidFill>
                  <a:schemeClr val="bg1"/>
                </a:solidFill>
              </a:rPr>
              <a:t>To email the City  Council your comments following the meeting please send to: schapel@lemongrove.ca.gov</a:t>
            </a:r>
            <a:r>
              <a:rPr lang="en-US" sz="3100" b="1" dirty="0" smtClean="0">
                <a:solidFill>
                  <a:schemeClr val="bg1"/>
                </a:solidFill>
              </a:rPr>
              <a:t/>
            </a:r>
            <a:br>
              <a:rPr lang="en-US" sz="3100" b="1" dirty="0" smtClean="0">
                <a:solidFill>
                  <a:schemeClr val="bg1"/>
                </a:solidFill>
              </a:rPr>
            </a:br>
            <a:endParaRPr lang="en-US" sz="3100" b="1" dirty="0">
              <a:solidFill>
                <a:schemeClr val="bg1"/>
              </a:solidFill>
            </a:endParaRPr>
          </a:p>
        </p:txBody>
      </p:sp>
      <p:pic>
        <p:nvPicPr>
          <p:cNvPr id="4" name="Picture 3"/>
          <p:cNvPicPr>
            <a:picLocks noChangeAspect="1"/>
          </p:cNvPicPr>
          <p:nvPr/>
        </p:nvPicPr>
        <p:blipFill>
          <a:blip r:embed="rId2"/>
          <a:stretch>
            <a:fillRect/>
          </a:stretch>
        </p:blipFill>
        <p:spPr>
          <a:xfrm>
            <a:off x="9572018" y="915152"/>
            <a:ext cx="2328874" cy="2109399"/>
          </a:xfrm>
          <a:prstGeom prst="rect">
            <a:avLst/>
          </a:prstGeom>
        </p:spPr>
      </p:pic>
    </p:spTree>
    <p:extLst>
      <p:ext uri="{BB962C8B-B14F-4D97-AF65-F5344CB8AC3E}">
        <p14:creationId xmlns:p14="http://schemas.microsoft.com/office/powerpoint/2010/main" val="25068569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8158" y="2201400"/>
            <a:ext cx="7766936" cy="1646302"/>
          </a:xfrm>
        </p:spPr>
        <p:txBody>
          <a:bodyPr>
            <a:noAutofit/>
          </a:bodyPr>
          <a:lstStyle/>
          <a:p>
            <a:pPr algn="ctr"/>
            <a:r>
              <a:rPr lang="en-US" sz="4400" b="1" dirty="0" smtClean="0">
                <a:solidFill>
                  <a:schemeClr val="bg1"/>
                </a:solidFill>
              </a:rPr>
              <a:t>CITY COUNCIL ORAL COMMENTS AND REPORTS ON MEETINGS ATTENDED AT THE EXPENSE OF THE CITY</a:t>
            </a:r>
            <a:endParaRPr lang="en-US" sz="4400" b="1" dirty="0">
              <a:solidFill>
                <a:schemeClr val="bg1"/>
              </a:solidFill>
            </a:endParaRPr>
          </a:p>
        </p:txBody>
      </p:sp>
      <p:pic>
        <p:nvPicPr>
          <p:cNvPr id="4" name="Picture 3"/>
          <p:cNvPicPr>
            <a:picLocks noChangeAspect="1"/>
          </p:cNvPicPr>
          <p:nvPr/>
        </p:nvPicPr>
        <p:blipFill>
          <a:blip r:embed="rId2"/>
          <a:stretch>
            <a:fillRect/>
          </a:stretch>
        </p:blipFill>
        <p:spPr>
          <a:xfrm>
            <a:off x="9572018" y="915152"/>
            <a:ext cx="2328874" cy="2109399"/>
          </a:xfrm>
          <a:prstGeom prst="rect">
            <a:avLst/>
          </a:prstGeom>
        </p:spPr>
      </p:pic>
    </p:spTree>
    <p:extLst>
      <p:ext uri="{BB962C8B-B14F-4D97-AF65-F5344CB8AC3E}">
        <p14:creationId xmlns:p14="http://schemas.microsoft.com/office/powerpoint/2010/main" val="33194193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1905" y="1146700"/>
            <a:ext cx="7766936" cy="1646302"/>
          </a:xfrm>
        </p:spPr>
        <p:txBody>
          <a:bodyPr>
            <a:noAutofit/>
          </a:bodyPr>
          <a:lstStyle/>
          <a:p>
            <a:pPr algn="ctr"/>
            <a:r>
              <a:rPr lang="en-US" sz="4400" b="1" dirty="0" smtClean="0">
                <a:solidFill>
                  <a:schemeClr val="bg1"/>
                </a:solidFill>
              </a:rPr>
              <a:t>CITY MANAGER REPORT</a:t>
            </a:r>
            <a:endParaRPr lang="en-US" sz="4400" b="1" dirty="0">
              <a:solidFill>
                <a:schemeClr val="bg1"/>
              </a:solidFill>
            </a:endParaRPr>
          </a:p>
        </p:txBody>
      </p:sp>
      <p:pic>
        <p:nvPicPr>
          <p:cNvPr id="4" name="Picture 3"/>
          <p:cNvPicPr>
            <a:picLocks noChangeAspect="1"/>
          </p:cNvPicPr>
          <p:nvPr/>
        </p:nvPicPr>
        <p:blipFill>
          <a:blip r:embed="rId2"/>
          <a:stretch>
            <a:fillRect/>
          </a:stretch>
        </p:blipFill>
        <p:spPr>
          <a:xfrm>
            <a:off x="9572018" y="915152"/>
            <a:ext cx="2328874" cy="2109399"/>
          </a:xfrm>
          <a:prstGeom prst="rect">
            <a:avLst/>
          </a:prstGeom>
        </p:spPr>
      </p:pic>
    </p:spTree>
    <p:extLst>
      <p:ext uri="{BB962C8B-B14F-4D97-AF65-F5344CB8AC3E}">
        <p14:creationId xmlns:p14="http://schemas.microsoft.com/office/powerpoint/2010/main" val="31932523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4494" y="2247992"/>
            <a:ext cx="8808593" cy="776559"/>
          </a:xfrm>
        </p:spPr>
        <p:txBody>
          <a:bodyPr>
            <a:normAutofit fontScale="90000"/>
          </a:bodyPr>
          <a:lstStyle/>
          <a:p>
            <a:r>
              <a:rPr lang="en-US" b="1" dirty="0" smtClean="0">
                <a:solidFill>
                  <a:schemeClr val="bg1"/>
                </a:solidFill>
              </a:rPr>
              <a:t/>
            </a:r>
            <a:br>
              <a:rPr lang="en-US" b="1" dirty="0" smtClean="0">
                <a:solidFill>
                  <a:schemeClr val="bg1"/>
                </a:solidFill>
              </a:rPr>
            </a:br>
            <a:r>
              <a:rPr lang="en-US" b="1" dirty="0" smtClean="0">
                <a:solidFill>
                  <a:schemeClr val="bg1"/>
                </a:solidFill>
              </a:rPr>
              <a:t>1. CONSENT CALENDAR</a:t>
            </a:r>
            <a:r>
              <a:rPr lang="en-US" sz="2700" b="1" dirty="0" smtClean="0">
                <a:solidFill>
                  <a:schemeClr val="bg1"/>
                </a:solidFill>
              </a:rPr>
              <a:t/>
            </a:r>
            <a:br>
              <a:rPr lang="en-US" sz="2700" b="1" dirty="0" smtClean="0">
                <a:solidFill>
                  <a:schemeClr val="bg1"/>
                </a:solidFill>
              </a:rPr>
            </a:br>
            <a:r>
              <a:rPr lang="en-US" sz="2700" dirty="0" smtClean="0"/>
              <a:t/>
            </a:r>
            <a:br>
              <a:rPr lang="en-US" sz="2700" dirty="0" smtClean="0"/>
            </a:br>
            <a:endParaRPr lang="en-US" sz="3600" b="1" dirty="0">
              <a:solidFill>
                <a:schemeClr val="tx1"/>
              </a:solidFill>
            </a:endParaRPr>
          </a:p>
        </p:txBody>
      </p:sp>
      <p:pic>
        <p:nvPicPr>
          <p:cNvPr id="4" name="Picture 3"/>
          <p:cNvPicPr>
            <a:picLocks noChangeAspect="1"/>
          </p:cNvPicPr>
          <p:nvPr/>
        </p:nvPicPr>
        <p:blipFill>
          <a:blip r:embed="rId3"/>
          <a:stretch>
            <a:fillRect/>
          </a:stretch>
        </p:blipFill>
        <p:spPr>
          <a:xfrm>
            <a:off x="9572018" y="915152"/>
            <a:ext cx="2328874" cy="2109399"/>
          </a:xfrm>
          <a:prstGeom prst="rect">
            <a:avLst/>
          </a:prstGeom>
        </p:spPr>
      </p:pic>
    </p:spTree>
    <p:extLst>
      <p:ext uri="{BB962C8B-B14F-4D97-AF65-F5344CB8AC3E}">
        <p14:creationId xmlns:p14="http://schemas.microsoft.com/office/powerpoint/2010/main" val="2128466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9572018" y="915152"/>
            <a:ext cx="2328874" cy="2109399"/>
          </a:xfrm>
          <a:prstGeom prst="rect">
            <a:avLst/>
          </a:prstGeom>
        </p:spPr>
      </p:pic>
      <p:sp>
        <p:nvSpPr>
          <p:cNvPr id="5" name="Subtitle 2"/>
          <p:cNvSpPr>
            <a:spLocks noGrp="1"/>
          </p:cNvSpPr>
          <p:nvPr>
            <p:ph type="subTitle" idx="1"/>
          </p:nvPr>
        </p:nvSpPr>
        <p:spPr>
          <a:xfrm>
            <a:off x="760874" y="2204221"/>
            <a:ext cx="8488680" cy="914400"/>
          </a:xfrm>
        </p:spPr>
        <p:txBody>
          <a:bodyPr>
            <a:noAutofit/>
          </a:bodyPr>
          <a:lstStyle/>
          <a:p>
            <a:r>
              <a:rPr lang="en-US" sz="5400" b="1" dirty="0" smtClean="0">
                <a:solidFill>
                  <a:schemeClr val="bg1"/>
                </a:solidFill>
              </a:rPr>
              <a:t>CALL TO ORDER</a:t>
            </a:r>
            <a:endParaRPr lang="en-US" sz="5300" dirty="0"/>
          </a:p>
        </p:txBody>
      </p:sp>
    </p:spTree>
    <p:extLst>
      <p:ext uri="{BB962C8B-B14F-4D97-AF65-F5344CB8AC3E}">
        <p14:creationId xmlns:p14="http://schemas.microsoft.com/office/powerpoint/2010/main" val="28219984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0900" y="4636783"/>
            <a:ext cx="8808593" cy="776559"/>
          </a:xfrm>
        </p:spPr>
        <p:txBody>
          <a:bodyPr>
            <a:normAutofit fontScale="90000"/>
          </a:bodyPr>
          <a:lstStyle/>
          <a:p>
            <a:r>
              <a:rPr lang="en-US" b="1" dirty="0" smtClean="0">
                <a:solidFill>
                  <a:schemeClr val="bg1"/>
                </a:solidFill>
              </a:rPr>
              <a:t/>
            </a:r>
            <a:br>
              <a:rPr lang="en-US" b="1" dirty="0" smtClean="0">
                <a:solidFill>
                  <a:schemeClr val="bg1"/>
                </a:solidFill>
              </a:rPr>
            </a:br>
            <a:r>
              <a:rPr lang="en-US" b="1" dirty="0" smtClean="0">
                <a:solidFill>
                  <a:schemeClr val="bg1"/>
                </a:solidFill>
              </a:rPr>
              <a:t>2. REPORT TO COUNCIL</a:t>
            </a:r>
            <a:br>
              <a:rPr lang="en-US" b="1" dirty="0" smtClean="0">
                <a:solidFill>
                  <a:schemeClr val="bg1"/>
                </a:solidFill>
              </a:rPr>
            </a:br>
            <a:r>
              <a:rPr lang="en-US" b="1" dirty="0" smtClean="0">
                <a:solidFill>
                  <a:schemeClr val="bg1"/>
                </a:solidFill>
              </a:rPr>
              <a:t/>
            </a:r>
            <a:br>
              <a:rPr lang="en-US" b="1" dirty="0" smtClean="0">
                <a:solidFill>
                  <a:schemeClr val="bg1"/>
                </a:solidFill>
              </a:rPr>
            </a:br>
            <a:r>
              <a:rPr lang="en-US" sz="5300" dirty="0"/>
              <a:t>Video Federation and Integration; </a:t>
            </a:r>
            <a:r>
              <a:rPr lang="en-US" sz="5300" dirty="0" err="1"/>
              <a:t>SafeSanDiego</a:t>
            </a:r>
            <a:r>
              <a:rPr lang="en-US" sz="5300" dirty="0"/>
              <a:t> – Lemon Grove</a:t>
            </a:r>
            <a:r>
              <a:rPr lang="en-US" dirty="0"/>
              <a:t/>
            </a:r>
            <a:br>
              <a:rPr lang="en-US" dirty="0"/>
            </a:br>
            <a:r>
              <a:rPr lang="en-US" sz="2700" dirty="0"/>
              <a:t/>
            </a:r>
            <a:br>
              <a:rPr lang="en-US" sz="2700" dirty="0"/>
            </a:br>
            <a:r>
              <a:rPr lang="en-US" sz="2700" dirty="0" smtClean="0"/>
              <a:t/>
            </a:r>
            <a:br>
              <a:rPr lang="en-US" sz="2700" dirty="0" smtClean="0"/>
            </a:br>
            <a:r>
              <a:rPr lang="en-US" sz="2700" dirty="0" smtClean="0"/>
              <a:t>		</a:t>
            </a:r>
            <a:br>
              <a:rPr lang="en-US" sz="2700" dirty="0" smtClean="0"/>
            </a:br>
            <a:r>
              <a:rPr lang="en-US" sz="3600" dirty="0" smtClean="0">
                <a:solidFill>
                  <a:schemeClr val="tx1"/>
                </a:solidFill>
              </a:rPr>
              <a:t>Presented by: </a:t>
            </a:r>
            <a:r>
              <a:rPr lang="en-US" sz="3600" dirty="0">
                <a:solidFill>
                  <a:schemeClr val="tx1"/>
                </a:solidFill>
              </a:rPr>
              <a:t> Mike Rand, Sheriff’s Lieutenant </a:t>
            </a:r>
            <a:endParaRPr lang="en-US" sz="3600" b="1" dirty="0">
              <a:solidFill>
                <a:schemeClr val="tx1"/>
              </a:solidFill>
            </a:endParaRPr>
          </a:p>
        </p:txBody>
      </p:sp>
      <p:pic>
        <p:nvPicPr>
          <p:cNvPr id="4" name="Picture 3"/>
          <p:cNvPicPr>
            <a:picLocks noChangeAspect="1"/>
          </p:cNvPicPr>
          <p:nvPr/>
        </p:nvPicPr>
        <p:blipFill>
          <a:blip r:embed="rId3"/>
          <a:stretch>
            <a:fillRect/>
          </a:stretch>
        </p:blipFill>
        <p:spPr>
          <a:xfrm>
            <a:off x="9572018" y="915152"/>
            <a:ext cx="2328874" cy="2109399"/>
          </a:xfrm>
          <a:prstGeom prst="rect">
            <a:avLst/>
          </a:prstGeom>
        </p:spPr>
      </p:pic>
    </p:spTree>
    <p:extLst>
      <p:ext uri="{BB962C8B-B14F-4D97-AF65-F5344CB8AC3E}">
        <p14:creationId xmlns:p14="http://schemas.microsoft.com/office/powerpoint/2010/main" val="33034225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614" y="5346652"/>
            <a:ext cx="2609850" cy="1401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5"/>
          <p:cNvSpPr>
            <a:spLocks noGrp="1"/>
          </p:cNvSpPr>
          <p:nvPr>
            <p:ph type="title"/>
          </p:nvPr>
        </p:nvSpPr>
        <p:spPr>
          <a:xfrm>
            <a:off x="677334" y="609600"/>
            <a:ext cx="8596668" cy="711200"/>
          </a:xfrm>
        </p:spPr>
        <p:txBody>
          <a:bodyPr/>
          <a:lstStyle/>
          <a:p>
            <a:r>
              <a:rPr lang="en-US" b="1" dirty="0">
                <a:solidFill>
                  <a:schemeClr val="tx1"/>
                </a:solidFill>
              </a:rPr>
              <a:t>History</a:t>
            </a:r>
          </a:p>
        </p:txBody>
      </p:sp>
      <p:sp>
        <p:nvSpPr>
          <p:cNvPr id="7" name="Content Placeholder 6"/>
          <p:cNvSpPr>
            <a:spLocks noGrp="1"/>
          </p:cNvSpPr>
          <p:nvPr>
            <p:ph idx="1"/>
          </p:nvPr>
        </p:nvSpPr>
        <p:spPr>
          <a:xfrm>
            <a:off x="677334" y="1630002"/>
            <a:ext cx="8596668" cy="3880773"/>
          </a:xfrm>
        </p:spPr>
        <p:txBody>
          <a:bodyPr>
            <a:normAutofit/>
          </a:bodyPr>
          <a:lstStyle/>
          <a:p>
            <a:r>
              <a:rPr lang="en-US" sz="2800" dirty="0"/>
              <a:t>After an extensive search for a program that will allow the Sheriff’s Department to more efficiently address crime, Community Connect was identified as a valuable asset towards public safety through video federation. </a:t>
            </a:r>
          </a:p>
          <a:p>
            <a:r>
              <a:rPr lang="en-US" sz="2800" dirty="0"/>
              <a:t>The Sheriff’s Department will begin a pilot project in Lemon Grove utilizing this new technology.</a:t>
            </a:r>
          </a:p>
          <a:p>
            <a:endParaRPr lang="en-US" sz="2800" dirty="0"/>
          </a:p>
          <a:p>
            <a:endParaRPr lang="en-US" dirty="0"/>
          </a:p>
        </p:txBody>
      </p:sp>
    </p:spTree>
    <p:extLst>
      <p:ext uri="{BB962C8B-B14F-4D97-AF65-F5344CB8AC3E}">
        <p14:creationId xmlns:p14="http://schemas.microsoft.com/office/powerpoint/2010/main" val="2148245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614" y="5346652"/>
            <a:ext cx="2609850" cy="1401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5"/>
          <p:cNvSpPr>
            <a:spLocks noGrp="1"/>
          </p:cNvSpPr>
          <p:nvPr>
            <p:ph type="title"/>
          </p:nvPr>
        </p:nvSpPr>
        <p:spPr>
          <a:xfrm>
            <a:off x="677334" y="609600"/>
            <a:ext cx="8596668" cy="711200"/>
          </a:xfrm>
        </p:spPr>
        <p:txBody>
          <a:bodyPr/>
          <a:lstStyle/>
          <a:p>
            <a:r>
              <a:rPr lang="en-US" b="1" dirty="0">
                <a:solidFill>
                  <a:schemeClr val="tx1"/>
                </a:solidFill>
              </a:rPr>
              <a:t>Functionality</a:t>
            </a:r>
          </a:p>
        </p:txBody>
      </p:sp>
      <p:sp>
        <p:nvSpPr>
          <p:cNvPr id="7" name="Content Placeholder 6"/>
          <p:cNvSpPr>
            <a:spLocks noGrp="1"/>
          </p:cNvSpPr>
          <p:nvPr>
            <p:ph idx="1"/>
          </p:nvPr>
        </p:nvSpPr>
        <p:spPr>
          <a:xfrm>
            <a:off x="677334" y="1630002"/>
            <a:ext cx="8596668" cy="3880773"/>
          </a:xfrm>
        </p:spPr>
        <p:txBody>
          <a:bodyPr>
            <a:normAutofit fontScale="92500" lnSpcReduction="20000"/>
          </a:bodyPr>
          <a:lstStyle/>
          <a:p>
            <a:r>
              <a:rPr lang="en-US" sz="2800" dirty="0"/>
              <a:t>Federation is the sharing of aggregate data imagery into an easy to use program that can be accessed by deputy sheriffs in the field. </a:t>
            </a:r>
          </a:p>
          <a:p>
            <a:r>
              <a:rPr lang="en-US" sz="2800" dirty="0"/>
              <a:t>The data imagery is made available through a partnership with local businesses which voluntarily share their video camera systems with law enforcement. </a:t>
            </a:r>
          </a:p>
          <a:p>
            <a:r>
              <a:rPr lang="en-US" sz="2800" dirty="0"/>
              <a:t>The imagery is “owned” by the business, and simply placed into a format that allows appropriate Sheriff staff to view it. </a:t>
            </a:r>
            <a:endParaRPr lang="en-US" dirty="0"/>
          </a:p>
        </p:txBody>
      </p:sp>
    </p:spTree>
    <p:extLst>
      <p:ext uri="{BB962C8B-B14F-4D97-AF65-F5344CB8AC3E}">
        <p14:creationId xmlns:p14="http://schemas.microsoft.com/office/powerpoint/2010/main" val="1989988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614" y="5346652"/>
            <a:ext cx="2609850" cy="1401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5"/>
          <p:cNvSpPr>
            <a:spLocks noGrp="1"/>
          </p:cNvSpPr>
          <p:nvPr>
            <p:ph type="title"/>
          </p:nvPr>
        </p:nvSpPr>
        <p:spPr>
          <a:xfrm>
            <a:off x="677334" y="609600"/>
            <a:ext cx="8596668" cy="781538"/>
          </a:xfrm>
        </p:spPr>
        <p:txBody>
          <a:bodyPr>
            <a:normAutofit/>
          </a:bodyPr>
          <a:lstStyle/>
          <a:p>
            <a:r>
              <a:rPr lang="en-US" b="1" dirty="0">
                <a:solidFill>
                  <a:schemeClr val="tx1"/>
                </a:solidFill>
              </a:rPr>
              <a:t>SafeSanDiego-Lemon Grove</a:t>
            </a:r>
          </a:p>
        </p:txBody>
      </p:sp>
      <p:sp>
        <p:nvSpPr>
          <p:cNvPr id="7" name="Content Placeholder 6"/>
          <p:cNvSpPr>
            <a:spLocks noGrp="1"/>
          </p:cNvSpPr>
          <p:nvPr>
            <p:ph idx="1"/>
          </p:nvPr>
        </p:nvSpPr>
        <p:spPr>
          <a:xfrm>
            <a:off x="685149" y="1644774"/>
            <a:ext cx="8596668" cy="3186063"/>
          </a:xfrm>
        </p:spPr>
        <p:txBody>
          <a:bodyPr>
            <a:normAutofit/>
          </a:bodyPr>
          <a:lstStyle/>
          <a:p>
            <a:r>
              <a:rPr lang="en-US" sz="3000" dirty="0"/>
              <a:t>In order to give the program a local feel, it was named SafeSanDiego-Lemon Grove.</a:t>
            </a:r>
          </a:p>
          <a:p>
            <a:r>
              <a:rPr lang="en-US" sz="3000" dirty="0"/>
              <a:t>As this program moves into other cities, it will be appropriately named with a local theme. </a:t>
            </a:r>
            <a:endParaRPr lang="en-US" sz="2800" dirty="0"/>
          </a:p>
          <a:p>
            <a:endParaRPr lang="en-US" dirty="0"/>
          </a:p>
        </p:txBody>
      </p:sp>
    </p:spTree>
    <p:extLst>
      <p:ext uri="{BB962C8B-B14F-4D97-AF65-F5344CB8AC3E}">
        <p14:creationId xmlns:p14="http://schemas.microsoft.com/office/powerpoint/2010/main" val="2200410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614" y="5346652"/>
            <a:ext cx="2609850" cy="1401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5"/>
          <p:cNvSpPr>
            <a:spLocks noGrp="1"/>
          </p:cNvSpPr>
          <p:nvPr>
            <p:ph type="title"/>
          </p:nvPr>
        </p:nvSpPr>
        <p:spPr>
          <a:xfrm>
            <a:off x="677334" y="609600"/>
            <a:ext cx="8596668" cy="781538"/>
          </a:xfrm>
        </p:spPr>
        <p:txBody>
          <a:bodyPr>
            <a:normAutofit/>
          </a:bodyPr>
          <a:lstStyle/>
          <a:p>
            <a:r>
              <a:rPr lang="en-US" b="1" dirty="0">
                <a:solidFill>
                  <a:schemeClr val="tx1"/>
                </a:solidFill>
              </a:rPr>
              <a:t>Law Enforcement Calls for Service</a:t>
            </a:r>
          </a:p>
        </p:txBody>
      </p:sp>
      <p:sp>
        <p:nvSpPr>
          <p:cNvPr id="7" name="Content Placeholder 6"/>
          <p:cNvSpPr>
            <a:spLocks noGrp="1"/>
          </p:cNvSpPr>
          <p:nvPr>
            <p:ph idx="1"/>
          </p:nvPr>
        </p:nvSpPr>
        <p:spPr>
          <a:xfrm>
            <a:off x="685149" y="1644774"/>
            <a:ext cx="9127066" cy="4079018"/>
          </a:xfrm>
        </p:spPr>
        <p:txBody>
          <a:bodyPr>
            <a:normAutofit/>
          </a:bodyPr>
          <a:lstStyle/>
          <a:p>
            <a:r>
              <a:rPr lang="en-US" sz="2000" dirty="0"/>
              <a:t>In 2019, deputies handled:</a:t>
            </a:r>
          </a:p>
          <a:p>
            <a:pPr lvl="1"/>
            <a:r>
              <a:rPr lang="en-US" sz="2000" dirty="0"/>
              <a:t>13,015 calls for service</a:t>
            </a:r>
          </a:p>
          <a:p>
            <a:pPr lvl="1"/>
            <a:r>
              <a:rPr lang="en-US" sz="2000" dirty="0"/>
              <a:t>6,785 self-initiated activities</a:t>
            </a:r>
          </a:p>
          <a:p>
            <a:pPr lvl="1"/>
            <a:r>
              <a:rPr lang="en-US" sz="2000" dirty="0"/>
              <a:t>1,207 arrests</a:t>
            </a:r>
          </a:p>
          <a:p>
            <a:r>
              <a:rPr lang="en-US" sz="2000" dirty="0"/>
              <a:t>Lemon Grove is the busiest patrol station in the County of San Diego</a:t>
            </a:r>
          </a:p>
          <a:p>
            <a:r>
              <a:rPr lang="en-US" sz="2000" dirty="0"/>
              <a:t>SafeSanDiego-Lemon Grove will assist with providing a higher and more effective and efficient level of service.</a:t>
            </a:r>
          </a:p>
          <a:p>
            <a:pPr marL="0" lvl="0" indent="0">
              <a:buNone/>
            </a:pPr>
            <a:r>
              <a:rPr lang="en-US" sz="3000" dirty="0"/>
              <a:t> </a:t>
            </a:r>
            <a:endParaRPr lang="en-US" sz="2800" dirty="0"/>
          </a:p>
          <a:p>
            <a:endParaRPr lang="en-US" dirty="0"/>
          </a:p>
        </p:txBody>
      </p:sp>
    </p:spTree>
    <p:extLst>
      <p:ext uri="{BB962C8B-B14F-4D97-AF65-F5344CB8AC3E}">
        <p14:creationId xmlns:p14="http://schemas.microsoft.com/office/powerpoint/2010/main" val="14311544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614" y="5346652"/>
            <a:ext cx="2609850" cy="1401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5"/>
          <p:cNvSpPr>
            <a:spLocks noGrp="1"/>
          </p:cNvSpPr>
          <p:nvPr>
            <p:ph type="title"/>
          </p:nvPr>
        </p:nvSpPr>
        <p:spPr>
          <a:xfrm>
            <a:off x="677334" y="609600"/>
            <a:ext cx="8596668" cy="781538"/>
          </a:xfrm>
        </p:spPr>
        <p:txBody>
          <a:bodyPr>
            <a:normAutofit/>
          </a:bodyPr>
          <a:lstStyle/>
          <a:p>
            <a:r>
              <a:rPr lang="en-US" b="1" dirty="0">
                <a:solidFill>
                  <a:schemeClr val="tx1"/>
                </a:solidFill>
              </a:rPr>
              <a:t>Sheriff Owned Cameras	</a:t>
            </a:r>
          </a:p>
        </p:txBody>
      </p:sp>
      <p:sp>
        <p:nvSpPr>
          <p:cNvPr id="7" name="Content Placeholder 6"/>
          <p:cNvSpPr>
            <a:spLocks noGrp="1"/>
          </p:cNvSpPr>
          <p:nvPr>
            <p:ph idx="1"/>
          </p:nvPr>
        </p:nvSpPr>
        <p:spPr>
          <a:xfrm>
            <a:off x="685149" y="1644774"/>
            <a:ext cx="8596668" cy="3186063"/>
          </a:xfrm>
        </p:spPr>
        <p:txBody>
          <a:bodyPr>
            <a:normAutofit/>
          </a:bodyPr>
          <a:lstStyle/>
          <a:p>
            <a:r>
              <a:rPr lang="en-US" sz="2400" dirty="0"/>
              <a:t>The Sheriff’s Department built 5 camera housings that include a total of 9 cameras. These will be placed strategically throughout the city. </a:t>
            </a:r>
          </a:p>
          <a:p>
            <a:r>
              <a:rPr lang="en-US" sz="2400" dirty="0"/>
              <a:t>Designed to be high profile.</a:t>
            </a:r>
          </a:p>
          <a:p>
            <a:endParaRPr lang="en-US" dirty="0"/>
          </a:p>
        </p:txBody>
      </p:sp>
      <p:pic>
        <p:nvPicPr>
          <p:cNvPr id="2" name="Picture 1">
            <a:extLst>
              <a:ext uri="{FF2B5EF4-FFF2-40B4-BE49-F238E27FC236}">
                <a16:creationId xmlns:a16="http://schemas.microsoft.com/office/drawing/2014/main" id="{0E7BF90C-44F6-483A-BDE5-B50004B67E3D}"/>
              </a:ext>
            </a:extLst>
          </p:cNvPr>
          <p:cNvPicPr>
            <a:picLocks noChangeAspect="1"/>
          </p:cNvPicPr>
          <p:nvPr/>
        </p:nvPicPr>
        <p:blipFill>
          <a:blip r:embed="rId4"/>
          <a:stretch>
            <a:fillRect/>
          </a:stretch>
        </p:blipFill>
        <p:spPr>
          <a:xfrm>
            <a:off x="3382148" y="4343170"/>
            <a:ext cx="2227241" cy="1905230"/>
          </a:xfrm>
          <a:prstGeom prst="rect">
            <a:avLst/>
          </a:prstGeom>
        </p:spPr>
      </p:pic>
      <p:pic>
        <p:nvPicPr>
          <p:cNvPr id="3" name="Picture 2">
            <a:extLst>
              <a:ext uri="{FF2B5EF4-FFF2-40B4-BE49-F238E27FC236}">
                <a16:creationId xmlns:a16="http://schemas.microsoft.com/office/drawing/2014/main" id="{3083A71B-AD65-43DE-A9A8-303D206B46BE}"/>
              </a:ext>
            </a:extLst>
          </p:cNvPr>
          <p:cNvPicPr>
            <a:picLocks noChangeAspect="1"/>
          </p:cNvPicPr>
          <p:nvPr/>
        </p:nvPicPr>
        <p:blipFill>
          <a:blip r:embed="rId5"/>
          <a:stretch>
            <a:fillRect/>
          </a:stretch>
        </p:blipFill>
        <p:spPr>
          <a:xfrm>
            <a:off x="6413696" y="3437900"/>
            <a:ext cx="5285690" cy="2810500"/>
          </a:xfrm>
          <a:prstGeom prst="rect">
            <a:avLst/>
          </a:prstGeom>
        </p:spPr>
      </p:pic>
    </p:spTree>
    <p:extLst>
      <p:ext uri="{BB962C8B-B14F-4D97-AF65-F5344CB8AC3E}">
        <p14:creationId xmlns:p14="http://schemas.microsoft.com/office/powerpoint/2010/main" val="31560596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614" y="5346652"/>
            <a:ext cx="2609850" cy="1401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5"/>
          <p:cNvSpPr>
            <a:spLocks noGrp="1"/>
          </p:cNvSpPr>
          <p:nvPr>
            <p:ph type="title"/>
          </p:nvPr>
        </p:nvSpPr>
        <p:spPr>
          <a:xfrm>
            <a:off x="677334" y="609600"/>
            <a:ext cx="8596668" cy="726831"/>
          </a:xfrm>
        </p:spPr>
        <p:txBody>
          <a:bodyPr/>
          <a:lstStyle/>
          <a:p>
            <a:r>
              <a:rPr lang="en-US" b="1" dirty="0">
                <a:solidFill>
                  <a:schemeClr val="tx1"/>
                </a:solidFill>
              </a:rPr>
              <a:t>City/Sheriff Camera Locations</a:t>
            </a:r>
          </a:p>
        </p:txBody>
      </p:sp>
      <p:sp>
        <p:nvSpPr>
          <p:cNvPr id="7" name="Content Placeholder 6"/>
          <p:cNvSpPr>
            <a:spLocks noGrp="1"/>
          </p:cNvSpPr>
          <p:nvPr>
            <p:ph idx="1"/>
          </p:nvPr>
        </p:nvSpPr>
        <p:spPr>
          <a:xfrm>
            <a:off x="669519" y="1582250"/>
            <a:ext cx="8596668" cy="3880773"/>
          </a:xfrm>
        </p:spPr>
        <p:txBody>
          <a:bodyPr/>
          <a:lstStyle/>
          <a:p>
            <a:r>
              <a:rPr lang="en-US" sz="2800" dirty="0"/>
              <a:t>Lemon Grove Promenade Park (2)</a:t>
            </a:r>
          </a:p>
          <a:p>
            <a:r>
              <a:rPr lang="en-US" sz="2800" dirty="0"/>
              <a:t>Berry Street Park (2)</a:t>
            </a:r>
          </a:p>
          <a:p>
            <a:r>
              <a:rPr lang="en-US" sz="2800" dirty="0"/>
              <a:t>Lemon Grove Park (2)</a:t>
            </a:r>
          </a:p>
          <a:p>
            <a:r>
              <a:rPr lang="en-US" sz="2800" dirty="0"/>
              <a:t>Firefighters Skate Park (1)</a:t>
            </a:r>
          </a:p>
          <a:p>
            <a:r>
              <a:rPr lang="en-US" sz="2800" dirty="0"/>
              <a:t>Massachusetts &amp; Broadway (2)</a:t>
            </a:r>
          </a:p>
          <a:p>
            <a:endParaRPr lang="en-US" dirty="0"/>
          </a:p>
        </p:txBody>
      </p:sp>
    </p:spTree>
    <p:extLst>
      <p:ext uri="{BB962C8B-B14F-4D97-AF65-F5344CB8AC3E}">
        <p14:creationId xmlns:p14="http://schemas.microsoft.com/office/powerpoint/2010/main" val="29632807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614" y="5346652"/>
            <a:ext cx="2609850" cy="1401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5"/>
          <p:cNvSpPr>
            <a:spLocks noGrp="1"/>
          </p:cNvSpPr>
          <p:nvPr>
            <p:ph type="title"/>
          </p:nvPr>
        </p:nvSpPr>
        <p:spPr>
          <a:xfrm>
            <a:off x="677334" y="609600"/>
            <a:ext cx="8596668" cy="781538"/>
          </a:xfrm>
        </p:spPr>
        <p:txBody>
          <a:bodyPr>
            <a:normAutofit/>
          </a:bodyPr>
          <a:lstStyle/>
          <a:p>
            <a:r>
              <a:rPr lang="en-US" b="1" dirty="0">
                <a:solidFill>
                  <a:schemeClr val="tx1"/>
                </a:solidFill>
              </a:rPr>
              <a:t>Imagery for Law Enforcement Use</a:t>
            </a:r>
          </a:p>
        </p:txBody>
      </p:sp>
      <p:sp>
        <p:nvSpPr>
          <p:cNvPr id="7" name="Content Placeholder 6"/>
          <p:cNvSpPr>
            <a:spLocks noGrp="1"/>
          </p:cNvSpPr>
          <p:nvPr>
            <p:ph idx="1"/>
          </p:nvPr>
        </p:nvSpPr>
        <p:spPr>
          <a:xfrm>
            <a:off x="685149" y="1644774"/>
            <a:ext cx="9127066" cy="4079018"/>
          </a:xfrm>
        </p:spPr>
        <p:txBody>
          <a:bodyPr>
            <a:normAutofit/>
          </a:bodyPr>
          <a:lstStyle/>
          <a:p>
            <a:r>
              <a:rPr lang="en-US" sz="2400" dirty="0"/>
              <a:t>The Sheriff cameras are very high quality cameras that provide crisp images. Many local businesses also have high quality cameras. </a:t>
            </a:r>
          </a:p>
        </p:txBody>
      </p:sp>
    </p:spTree>
    <p:extLst>
      <p:ext uri="{BB962C8B-B14F-4D97-AF65-F5344CB8AC3E}">
        <p14:creationId xmlns:p14="http://schemas.microsoft.com/office/powerpoint/2010/main" val="19920129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99AE2756-0FC4-4155-83E7-58AAAB63E75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247AB924-1B87-43FC-B7C7-B112D5C51A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480A961B-3BFB-428C-BE53-A20D7A482245}"/>
              </a:ext>
            </a:extLst>
          </p:cNvPr>
          <p:cNvSpPr txBox="1"/>
          <p:nvPr/>
        </p:nvSpPr>
        <p:spPr>
          <a:xfrm>
            <a:off x="527538" y="4756638"/>
            <a:ext cx="11139854" cy="930447"/>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5400" b="0" i="0" u="none" strike="noStrike" kern="1200" cap="none" spc="0" normalizeH="0" baseline="0" noProof="0" dirty="0">
                <a:ln>
                  <a:noFill/>
                </a:ln>
                <a:solidFill>
                  <a:srgbClr val="FFFFFF"/>
                </a:solidFill>
                <a:effectLst/>
                <a:uLnTx/>
                <a:uFillTx/>
                <a:latin typeface="Calibri Light" panose="020F0302020204030204"/>
                <a:ea typeface="+mn-ea"/>
                <a:cs typeface="+mn-cs"/>
              </a:rPr>
              <a:t>Blurry images: </a:t>
            </a:r>
          </a:p>
        </p:txBody>
      </p:sp>
      <p:pic>
        <p:nvPicPr>
          <p:cNvPr id="6" name="Picture 5">
            <a:extLst>
              <a:ext uri="{FF2B5EF4-FFF2-40B4-BE49-F238E27FC236}">
                <a16:creationId xmlns:a16="http://schemas.microsoft.com/office/drawing/2014/main" id="{00000000-0008-0000-0100-0000F3000000}"/>
              </a:ext>
            </a:extLst>
          </p:cNvPr>
          <p:cNvPicPr>
            <a:picLocks noChangeAspect="1"/>
          </p:cNvPicPr>
          <p:nvPr/>
        </p:nvPicPr>
        <p:blipFill rotWithShape="1">
          <a:blip r:embed="rId2"/>
          <a:srcRect r="51445"/>
          <a:stretch/>
        </p:blipFill>
        <p:spPr>
          <a:xfrm>
            <a:off x="894398" y="307731"/>
            <a:ext cx="2276893" cy="3997637"/>
          </a:xfrm>
          <a:prstGeom prst="rect">
            <a:avLst/>
          </a:prstGeom>
        </p:spPr>
      </p:pic>
      <p:pic>
        <p:nvPicPr>
          <p:cNvPr id="12" name="Picture 11">
            <a:extLst>
              <a:ext uri="{FF2B5EF4-FFF2-40B4-BE49-F238E27FC236}">
                <a16:creationId xmlns:a16="http://schemas.microsoft.com/office/drawing/2014/main" id="{6CC406FC-982A-4D98-8F45-41768E86D2A6}"/>
              </a:ext>
            </a:extLst>
          </p:cNvPr>
          <p:cNvPicPr>
            <a:picLocks noChangeAspect="1"/>
          </p:cNvPicPr>
          <p:nvPr/>
        </p:nvPicPr>
        <p:blipFill rotWithShape="1">
          <a:blip r:embed="rId2"/>
          <a:srcRect l="50116"/>
          <a:stretch/>
        </p:blipFill>
        <p:spPr>
          <a:xfrm>
            <a:off x="4932783" y="307731"/>
            <a:ext cx="2339216" cy="3997637"/>
          </a:xfrm>
          <a:prstGeom prst="rect">
            <a:avLst/>
          </a:prstGeom>
        </p:spPr>
      </p:pic>
      <p:cxnSp>
        <p:nvCxnSpPr>
          <p:cNvPr id="29" name="Straight Connector 21">
            <a:extLst>
              <a:ext uri="{FF2B5EF4-FFF2-40B4-BE49-F238E27FC236}">
                <a16:creationId xmlns:a16="http://schemas.microsoft.com/office/drawing/2014/main" id="{818DC98F-4057-4645-B948-F604F39A9CF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0000000-0008-0000-0100-0000F7000000}"/>
              </a:ext>
            </a:extLst>
          </p:cNvPr>
          <p:cNvPicPr>
            <a:picLocks noChangeAspect="1"/>
          </p:cNvPicPr>
          <p:nvPr/>
        </p:nvPicPr>
        <p:blipFill rotWithShape="1">
          <a:blip r:embed="rId3"/>
          <a:srcRect l="48723"/>
          <a:stretch/>
        </p:blipFill>
        <p:spPr>
          <a:xfrm>
            <a:off x="9050643" y="330045"/>
            <a:ext cx="2222079" cy="3997637"/>
          </a:xfrm>
          <a:prstGeom prst="rect">
            <a:avLst/>
          </a:prstGeom>
        </p:spPr>
      </p:pic>
      <p:cxnSp>
        <p:nvCxnSpPr>
          <p:cNvPr id="24" name="Straight Connector 23">
            <a:extLst>
              <a:ext uri="{FF2B5EF4-FFF2-40B4-BE49-F238E27FC236}">
                <a16:creationId xmlns:a16="http://schemas.microsoft.com/office/drawing/2014/main" id="{DAD2B705-4A9B-408D-AA80-4F41045E09D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4182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0BEB7C0C-213F-4B85-A098-179A60EBBCD2}"/>
              </a:ext>
            </a:extLst>
          </p:cNvPr>
          <p:cNvPicPr>
            <a:picLocks noChangeAspect="1"/>
          </p:cNvPicPr>
          <p:nvPr/>
        </p:nvPicPr>
        <p:blipFill rotWithShape="1">
          <a:blip r:embed="rId2"/>
          <a:srcRect t="20527" r="2" b="57199"/>
          <a:stretch/>
        </p:blipFill>
        <p:spPr>
          <a:xfrm>
            <a:off x="462343" y="453918"/>
            <a:ext cx="4425623" cy="1868815"/>
          </a:xfrm>
          <a:prstGeom prst="rect">
            <a:avLst/>
          </a:prstGeom>
        </p:spPr>
      </p:pic>
      <p:pic>
        <p:nvPicPr>
          <p:cNvPr id="7" name="Picture 6">
            <a:extLst>
              <a:ext uri="{FF2B5EF4-FFF2-40B4-BE49-F238E27FC236}">
                <a16:creationId xmlns:a16="http://schemas.microsoft.com/office/drawing/2014/main" id="{00000000-0008-0000-0100-0000F1000000}"/>
              </a:ext>
            </a:extLst>
          </p:cNvPr>
          <p:cNvPicPr>
            <a:picLocks noChangeAspect="1"/>
          </p:cNvPicPr>
          <p:nvPr/>
        </p:nvPicPr>
        <p:blipFill rotWithShape="1">
          <a:blip r:embed="rId3"/>
          <a:srcRect l="2703" t="1" r="44577" b="47652"/>
          <a:stretch/>
        </p:blipFill>
        <p:spPr>
          <a:xfrm>
            <a:off x="9605201" y="4533661"/>
            <a:ext cx="2243371" cy="1865533"/>
          </a:xfrm>
          <a:prstGeom prst="rect">
            <a:avLst/>
          </a:prstGeom>
        </p:spPr>
      </p:pic>
      <p:pic>
        <p:nvPicPr>
          <p:cNvPr id="26" name="Picture 25">
            <a:extLst>
              <a:ext uri="{FF2B5EF4-FFF2-40B4-BE49-F238E27FC236}">
                <a16:creationId xmlns:a16="http://schemas.microsoft.com/office/drawing/2014/main" id="{51D2C354-938B-4D1F-B706-F74448215114}"/>
              </a:ext>
            </a:extLst>
          </p:cNvPr>
          <p:cNvPicPr>
            <a:picLocks noChangeAspect="1"/>
          </p:cNvPicPr>
          <p:nvPr/>
        </p:nvPicPr>
        <p:blipFill rotWithShape="1">
          <a:blip r:embed="rId4"/>
          <a:srcRect t="12713" r="-3" b="15494"/>
          <a:stretch/>
        </p:blipFill>
        <p:spPr>
          <a:xfrm>
            <a:off x="5039581" y="455276"/>
            <a:ext cx="2128524" cy="3918209"/>
          </a:xfrm>
          <a:prstGeom prst="rect">
            <a:avLst/>
          </a:prstGeom>
        </p:spPr>
      </p:pic>
      <p:sp>
        <p:nvSpPr>
          <p:cNvPr id="45" name="Rectangle 40">
            <a:extLst>
              <a:ext uri="{FF2B5EF4-FFF2-40B4-BE49-F238E27FC236}">
                <a16:creationId xmlns:a16="http://schemas.microsoft.com/office/drawing/2014/main" id="{3634A21A-3D5D-4DFA-99F4-16A0319865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21624" y="453918"/>
            <a:ext cx="4413176" cy="3918209"/>
          </a:xfrm>
          <a:prstGeom prst="rect">
            <a:avLst/>
          </a:prstGeom>
          <a:solidFill>
            <a:srgbClr val="3F63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EF76D6D4-4469-42A3-B184-96510025C153}"/>
              </a:ext>
            </a:extLst>
          </p:cNvPr>
          <p:cNvSpPr txBox="1"/>
          <p:nvPr/>
        </p:nvSpPr>
        <p:spPr>
          <a:xfrm>
            <a:off x="7578164" y="717176"/>
            <a:ext cx="3890683" cy="2079811"/>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800" b="0" i="0" u="none" strike="noStrike" kern="1200" cap="none" spc="0" normalizeH="0" baseline="0" noProof="0" dirty="0">
                <a:ln>
                  <a:noFill/>
                </a:ln>
                <a:solidFill>
                  <a:srgbClr val="FFFFFF"/>
                </a:solidFill>
                <a:effectLst/>
                <a:uLnTx/>
                <a:uFillTx/>
                <a:latin typeface="Calibri Light" panose="020F0302020204030204"/>
                <a:ea typeface="+mn-ea"/>
                <a:cs typeface="+mn-cs"/>
              </a:rPr>
              <a:t>Sharper images: </a:t>
            </a:r>
          </a:p>
        </p:txBody>
      </p:sp>
      <p:pic>
        <p:nvPicPr>
          <p:cNvPr id="33" name="Picture 32">
            <a:extLst>
              <a:ext uri="{FF2B5EF4-FFF2-40B4-BE49-F238E27FC236}">
                <a16:creationId xmlns:a16="http://schemas.microsoft.com/office/drawing/2014/main" id="{CD242A49-1B6A-4850-A0E8-D93ECFAE762D}"/>
              </a:ext>
            </a:extLst>
          </p:cNvPr>
          <p:cNvPicPr>
            <a:picLocks noChangeAspect="1"/>
          </p:cNvPicPr>
          <p:nvPr/>
        </p:nvPicPr>
        <p:blipFill rotWithShape="1">
          <a:blip r:embed="rId5"/>
          <a:srcRect t="3427" r="5" b="50296"/>
          <a:stretch/>
        </p:blipFill>
        <p:spPr>
          <a:xfrm>
            <a:off x="7318437" y="4535267"/>
            <a:ext cx="2136433" cy="1865533"/>
          </a:xfrm>
          <a:prstGeom prst="rect">
            <a:avLst/>
          </a:prstGeom>
        </p:spPr>
      </p:pic>
      <p:pic>
        <p:nvPicPr>
          <p:cNvPr id="36" name="Picture 35">
            <a:extLst>
              <a:ext uri="{FF2B5EF4-FFF2-40B4-BE49-F238E27FC236}">
                <a16:creationId xmlns:a16="http://schemas.microsoft.com/office/drawing/2014/main" id="{4F633504-558D-4AE5-9B05-97220F180C16}"/>
              </a:ext>
            </a:extLst>
          </p:cNvPr>
          <p:cNvPicPr>
            <a:picLocks noChangeAspect="1"/>
          </p:cNvPicPr>
          <p:nvPr/>
        </p:nvPicPr>
        <p:blipFill rotWithShape="1">
          <a:blip r:embed="rId6"/>
          <a:srcRect r="7" b="339"/>
          <a:stretch/>
        </p:blipFill>
        <p:spPr>
          <a:xfrm>
            <a:off x="5035056" y="4533661"/>
            <a:ext cx="2133050" cy="1865533"/>
          </a:xfrm>
          <a:prstGeom prst="rect">
            <a:avLst/>
          </a:prstGeom>
        </p:spPr>
      </p:pic>
      <p:pic>
        <p:nvPicPr>
          <p:cNvPr id="30" name="Picture 29">
            <a:extLst>
              <a:ext uri="{FF2B5EF4-FFF2-40B4-BE49-F238E27FC236}">
                <a16:creationId xmlns:a16="http://schemas.microsoft.com/office/drawing/2014/main" id="{B0443197-C087-4D49-A56A-9587559C7E76}"/>
              </a:ext>
            </a:extLst>
          </p:cNvPr>
          <p:cNvPicPr>
            <a:picLocks noChangeAspect="1"/>
          </p:cNvPicPr>
          <p:nvPr/>
        </p:nvPicPr>
        <p:blipFill rotWithShape="1">
          <a:blip r:embed="rId7"/>
          <a:srcRect l="5143" r="-4" b="-4"/>
          <a:stretch/>
        </p:blipFill>
        <p:spPr>
          <a:xfrm>
            <a:off x="457199" y="2413022"/>
            <a:ext cx="4413175" cy="3986172"/>
          </a:xfrm>
          <a:prstGeom prst="rect">
            <a:avLst/>
          </a:prstGeom>
        </p:spPr>
      </p:pic>
    </p:spTree>
    <p:extLst>
      <p:ext uri="{BB962C8B-B14F-4D97-AF65-F5344CB8AC3E}">
        <p14:creationId xmlns:p14="http://schemas.microsoft.com/office/powerpoint/2010/main" val="2787820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217C01CDF565}" type="slidenum">
              <a:rPr lang="en-US" smtClean="0">
                <a:solidFill>
                  <a:srgbClr val="549E39"/>
                </a:solidFill>
              </a:rPr>
              <a:pPr/>
              <a:t>3</a:t>
            </a:fld>
            <a:endParaRPr lang="en-US" dirty="0">
              <a:solidFill>
                <a:srgbClr val="549E39"/>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499" y="-18774"/>
            <a:ext cx="10315161" cy="6876774"/>
          </a:xfrm>
          <a:prstGeom prst="rect">
            <a:avLst/>
          </a:prstGeom>
          <a:ln>
            <a:solidFill>
              <a:srgbClr val="C00000"/>
            </a:solidFill>
          </a:ln>
        </p:spPr>
      </p:pic>
    </p:spTree>
    <p:extLst>
      <p:ext uri="{BB962C8B-B14F-4D97-AF65-F5344CB8AC3E}">
        <p14:creationId xmlns:p14="http://schemas.microsoft.com/office/powerpoint/2010/main" val="2320282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614" y="5346652"/>
            <a:ext cx="2609850" cy="1401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5"/>
          <p:cNvSpPr>
            <a:spLocks noGrp="1"/>
          </p:cNvSpPr>
          <p:nvPr>
            <p:ph type="title"/>
          </p:nvPr>
        </p:nvSpPr>
        <p:spPr>
          <a:xfrm>
            <a:off x="677334" y="609600"/>
            <a:ext cx="8596668" cy="781538"/>
          </a:xfrm>
        </p:spPr>
        <p:txBody>
          <a:bodyPr/>
          <a:lstStyle/>
          <a:p>
            <a:r>
              <a:rPr lang="en-US" b="1" dirty="0">
                <a:solidFill>
                  <a:schemeClr val="tx1"/>
                </a:solidFill>
              </a:rPr>
              <a:t>What's the benefit?</a:t>
            </a:r>
          </a:p>
        </p:txBody>
      </p:sp>
      <p:sp>
        <p:nvSpPr>
          <p:cNvPr id="7" name="Content Placeholder 6"/>
          <p:cNvSpPr>
            <a:spLocks noGrp="1"/>
          </p:cNvSpPr>
          <p:nvPr>
            <p:ph idx="1"/>
          </p:nvPr>
        </p:nvSpPr>
        <p:spPr>
          <a:xfrm>
            <a:off x="685149" y="1644774"/>
            <a:ext cx="8596668" cy="3186063"/>
          </a:xfrm>
        </p:spPr>
        <p:txBody>
          <a:bodyPr>
            <a:normAutofit fontScale="92500" lnSpcReduction="20000"/>
          </a:bodyPr>
          <a:lstStyle/>
          <a:p>
            <a:r>
              <a:rPr lang="en-US" sz="3200" dirty="0"/>
              <a:t>To deter crime from occurring.</a:t>
            </a:r>
          </a:p>
          <a:p>
            <a:r>
              <a:rPr lang="en-US" sz="3200" dirty="0"/>
              <a:t>To create a partnership between the Sheriff’s Department and the community to enhance safety and reduce victimization in the city of Lemon Grove.</a:t>
            </a:r>
          </a:p>
          <a:p>
            <a:r>
              <a:rPr lang="en-US" sz="3200" dirty="0"/>
              <a:t>Increase officer safety when responding to a call for service.  </a:t>
            </a:r>
          </a:p>
          <a:p>
            <a:endParaRPr lang="en-US" sz="3200" dirty="0"/>
          </a:p>
          <a:p>
            <a:endParaRPr lang="en-US" dirty="0"/>
          </a:p>
        </p:txBody>
      </p:sp>
    </p:spTree>
    <p:extLst>
      <p:ext uri="{BB962C8B-B14F-4D97-AF65-F5344CB8AC3E}">
        <p14:creationId xmlns:p14="http://schemas.microsoft.com/office/powerpoint/2010/main" val="957157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614" y="5346652"/>
            <a:ext cx="2609850" cy="1401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5"/>
          <p:cNvSpPr>
            <a:spLocks noGrp="1"/>
          </p:cNvSpPr>
          <p:nvPr>
            <p:ph type="title"/>
          </p:nvPr>
        </p:nvSpPr>
        <p:spPr>
          <a:xfrm>
            <a:off x="677334" y="609600"/>
            <a:ext cx="8596668" cy="781538"/>
          </a:xfrm>
        </p:spPr>
        <p:txBody>
          <a:bodyPr/>
          <a:lstStyle/>
          <a:p>
            <a:r>
              <a:rPr lang="en-US" b="1" dirty="0">
                <a:solidFill>
                  <a:schemeClr val="tx1"/>
                </a:solidFill>
              </a:rPr>
              <a:t>Policy</a:t>
            </a:r>
          </a:p>
        </p:txBody>
      </p:sp>
      <p:sp>
        <p:nvSpPr>
          <p:cNvPr id="7" name="Content Placeholder 6"/>
          <p:cNvSpPr>
            <a:spLocks noGrp="1"/>
          </p:cNvSpPr>
          <p:nvPr>
            <p:ph idx="1"/>
          </p:nvPr>
        </p:nvSpPr>
        <p:spPr>
          <a:xfrm>
            <a:off x="685149" y="1644774"/>
            <a:ext cx="8596668" cy="3186063"/>
          </a:xfrm>
        </p:spPr>
        <p:txBody>
          <a:bodyPr>
            <a:normAutofit/>
          </a:bodyPr>
          <a:lstStyle/>
          <a:p>
            <a:r>
              <a:rPr lang="en-US" sz="3200" dirty="0"/>
              <a:t>Sheriff’s Policy 6.136, “Video Federation and Integration” was created </a:t>
            </a:r>
            <a:r>
              <a:rPr lang="en-US" sz="3200"/>
              <a:t>earlier this year.</a:t>
            </a:r>
            <a:endParaRPr lang="en-US" dirty="0"/>
          </a:p>
        </p:txBody>
      </p:sp>
    </p:spTree>
    <p:extLst>
      <p:ext uri="{BB962C8B-B14F-4D97-AF65-F5344CB8AC3E}">
        <p14:creationId xmlns:p14="http://schemas.microsoft.com/office/powerpoint/2010/main" val="32749455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614" y="5346652"/>
            <a:ext cx="2609850" cy="1401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5"/>
          <p:cNvSpPr>
            <a:spLocks noGrp="1"/>
          </p:cNvSpPr>
          <p:nvPr>
            <p:ph type="title"/>
          </p:nvPr>
        </p:nvSpPr>
        <p:spPr>
          <a:xfrm>
            <a:off x="677334" y="609600"/>
            <a:ext cx="8596668" cy="695569"/>
          </a:xfrm>
        </p:spPr>
        <p:txBody>
          <a:bodyPr/>
          <a:lstStyle/>
          <a:p>
            <a:r>
              <a:rPr lang="en-US" b="1" dirty="0">
                <a:solidFill>
                  <a:schemeClr val="tx1"/>
                </a:solidFill>
              </a:rPr>
              <a:t>Public Outreach</a:t>
            </a:r>
          </a:p>
        </p:txBody>
      </p:sp>
      <p:sp>
        <p:nvSpPr>
          <p:cNvPr id="7" name="Content Placeholder 6"/>
          <p:cNvSpPr>
            <a:spLocks noGrp="1"/>
          </p:cNvSpPr>
          <p:nvPr>
            <p:ph idx="1"/>
          </p:nvPr>
        </p:nvSpPr>
        <p:spPr>
          <a:xfrm>
            <a:off x="685149" y="1841017"/>
            <a:ext cx="8596668" cy="3880773"/>
          </a:xfrm>
        </p:spPr>
        <p:txBody>
          <a:bodyPr>
            <a:normAutofit/>
          </a:bodyPr>
          <a:lstStyle/>
          <a:p>
            <a:pPr lvl="0"/>
            <a:r>
              <a:rPr lang="en-US" sz="2000" dirty="0"/>
              <a:t>Lemon Grove City Council on October 1, 2019 at a regularly scheduled city council meeting. </a:t>
            </a:r>
          </a:p>
          <a:p>
            <a:pPr lvl="0"/>
            <a:r>
              <a:rPr lang="en-US" sz="2000" dirty="0"/>
              <a:t>Lemon Grove Sheriff's, Coffee with the Community on October 3, 2019.</a:t>
            </a:r>
          </a:p>
          <a:p>
            <a:pPr lvl="0"/>
            <a:r>
              <a:rPr lang="en-US" sz="2000" dirty="0"/>
              <a:t>Community Forum on December 19, 2019 at the Lemon Grove Library. </a:t>
            </a:r>
          </a:p>
          <a:p>
            <a:r>
              <a:rPr lang="en-US" sz="2000" dirty="0"/>
              <a:t>Neighborhood Watch Meetings</a:t>
            </a:r>
          </a:p>
        </p:txBody>
      </p:sp>
    </p:spTree>
    <p:extLst>
      <p:ext uri="{BB962C8B-B14F-4D97-AF65-F5344CB8AC3E}">
        <p14:creationId xmlns:p14="http://schemas.microsoft.com/office/powerpoint/2010/main" val="3165222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614" y="5346652"/>
            <a:ext cx="2609850" cy="1401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5"/>
          <p:cNvSpPr>
            <a:spLocks noGrp="1"/>
          </p:cNvSpPr>
          <p:nvPr>
            <p:ph type="title"/>
          </p:nvPr>
        </p:nvSpPr>
        <p:spPr>
          <a:xfrm>
            <a:off x="677334" y="609600"/>
            <a:ext cx="8596668" cy="695569"/>
          </a:xfrm>
        </p:spPr>
        <p:txBody>
          <a:bodyPr/>
          <a:lstStyle/>
          <a:p>
            <a:r>
              <a:rPr lang="en-US" b="1" dirty="0">
                <a:solidFill>
                  <a:schemeClr val="tx1"/>
                </a:solidFill>
              </a:rPr>
              <a:t>Potential Federated Camera Locations</a:t>
            </a:r>
          </a:p>
        </p:txBody>
      </p:sp>
      <p:sp>
        <p:nvSpPr>
          <p:cNvPr id="7" name="Content Placeholder 6"/>
          <p:cNvSpPr>
            <a:spLocks noGrp="1"/>
          </p:cNvSpPr>
          <p:nvPr>
            <p:ph idx="1"/>
          </p:nvPr>
        </p:nvSpPr>
        <p:spPr>
          <a:xfrm>
            <a:off x="685149" y="1841017"/>
            <a:ext cx="8596668" cy="3880773"/>
          </a:xfrm>
        </p:spPr>
        <p:txBody>
          <a:bodyPr/>
          <a:lstStyle/>
          <a:p>
            <a:r>
              <a:rPr lang="en-US" sz="2800" dirty="0"/>
              <a:t>Trolley platforms.</a:t>
            </a:r>
          </a:p>
          <a:p>
            <a:r>
              <a:rPr lang="en-US" sz="2800" dirty="0"/>
              <a:t>Local businesses.</a:t>
            </a:r>
          </a:p>
          <a:p>
            <a:r>
              <a:rPr lang="en-US" sz="2800" dirty="0"/>
              <a:t>Residences.</a:t>
            </a:r>
          </a:p>
          <a:p>
            <a:endParaRPr lang="en-US" dirty="0"/>
          </a:p>
        </p:txBody>
      </p:sp>
    </p:spTree>
    <p:extLst>
      <p:ext uri="{BB962C8B-B14F-4D97-AF65-F5344CB8AC3E}">
        <p14:creationId xmlns:p14="http://schemas.microsoft.com/office/powerpoint/2010/main" val="8281366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614" y="5346652"/>
            <a:ext cx="2609850" cy="1401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5"/>
          <p:cNvSpPr>
            <a:spLocks noGrp="1"/>
          </p:cNvSpPr>
          <p:nvPr>
            <p:ph type="title"/>
          </p:nvPr>
        </p:nvSpPr>
        <p:spPr>
          <a:xfrm>
            <a:off x="677334" y="609600"/>
            <a:ext cx="8596668" cy="898769"/>
          </a:xfrm>
        </p:spPr>
        <p:txBody>
          <a:bodyPr/>
          <a:lstStyle/>
          <a:p>
            <a:r>
              <a:rPr lang="en-US" b="1" dirty="0">
                <a:solidFill>
                  <a:schemeClr val="tx1"/>
                </a:solidFill>
              </a:rPr>
              <a:t>What's next?</a:t>
            </a:r>
          </a:p>
        </p:txBody>
      </p:sp>
      <p:sp>
        <p:nvSpPr>
          <p:cNvPr id="7" name="Content Placeholder 6"/>
          <p:cNvSpPr>
            <a:spLocks noGrp="1"/>
          </p:cNvSpPr>
          <p:nvPr>
            <p:ph idx="1"/>
          </p:nvPr>
        </p:nvSpPr>
        <p:spPr>
          <a:xfrm>
            <a:off x="677334" y="1597881"/>
            <a:ext cx="8596668" cy="3880773"/>
          </a:xfrm>
        </p:spPr>
        <p:txBody>
          <a:bodyPr/>
          <a:lstStyle/>
          <a:p>
            <a:r>
              <a:rPr lang="en-US" sz="2800" dirty="0"/>
              <a:t>Continuing to inform the community and community buy-in.</a:t>
            </a:r>
          </a:p>
          <a:p>
            <a:r>
              <a:rPr lang="en-US" sz="2800" dirty="0"/>
              <a:t>Infrastructure placement.</a:t>
            </a:r>
          </a:p>
          <a:p>
            <a:endParaRPr lang="en-US" dirty="0"/>
          </a:p>
        </p:txBody>
      </p:sp>
    </p:spTree>
    <p:extLst>
      <p:ext uri="{BB962C8B-B14F-4D97-AF65-F5344CB8AC3E}">
        <p14:creationId xmlns:p14="http://schemas.microsoft.com/office/powerpoint/2010/main" val="13405671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614" y="5346652"/>
            <a:ext cx="2609850" cy="1401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1499252" y="1630811"/>
            <a:ext cx="7766936" cy="1646302"/>
          </a:xfrm>
        </p:spPr>
        <p:txBody>
          <a:bodyPr/>
          <a:lstStyle/>
          <a:p>
            <a:pPr algn="ctr"/>
            <a:r>
              <a:rPr lang="en-US" dirty="0">
                <a:solidFill>
                  <a:schemeClr val="tx1"/>
                </a:solidFill>
              </a:rPr>
              <a:t>Questions??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6726794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0272" y="3221640"/>
            <a:ext cx="8808593" cy="776559"/>
          </a:xfrm>
        </p:spPr>
        <p:txBody>
          <a:bodyPr>
            <a:normAutofit fontScale="90000"/>
          </a:bodyPr>
          <a:lstStyle/>
          <a:p>
            <a:r>
              <a:rPr lang="en-US" b="1" dirty="0" smtClean="0">
                <a:solidFill>
                  <a:schemeClr val="bg1"/>
                </a:solidFill>
              </a:rPr>
              <a:t/>
            </a:r>
            <a:br>
              <a:rPr lang="en-US" b="1" dirty="0" smtClean="0">
                <a:solidFill>
                  <a:schemeClr val="bg1"/>
                </a:solidFill>
              </a:rPr>
            </a:br>
            <a:r>
              <a:rPr lang="en-US" b="1" dirty="0" smtClean="0">
                <a:solidFill>
                  <a:schemeClr val="bg1"/>
                </a:solidFill>
              </a:rPr>
              <a:t>Recommendation:</a:t>
            </a:r>
            <a:br>
              <a:rPr lang="en-US" b="1" dirty="0" smtClean="0">
                <a:solidFill>
                  <a:schemeClr val="bg1"/>
                </a:solidFill>
              </a:rPr>
            </a:br>
            <a:r>
              <a:rPr lang="en-US" b="1" dirty="0" smtClean="0">
                <a:solidFill>
                  <a:schemeClr val="bg1"/>
                </a:solidFill>
              </a:rPr>
              <a:t/>
            </a:r>
            <a:br>
              <a:rPr lang="en-US" b="1" dirty="0" smtClean="0">
                <a:solidFill>
                  <a:schemeClr val="bg1"/>
                </a:solidFill>
              </a:rPr>
            </a:br>
            <a:r>
              <a:rPr lang="en-US" sz="4000" dirty="0"/>
              <a:t>Receive Report and Provide Direction to Staff Regarding Safe San Diego Lemon Grove Pilot Project.</a:t>
            </a:r>
            <a:endParaRPr lang="en-US" sz="4000" b="1" dirty="0">
              <a:solidFill>
                <a:schemeClr val="tx1"/>
              </a:solidFill>
            </a:endParaRPr>
          </a:p>
        </p:txBody>
      </p:sp>
      <p:pic>
        <p:nvPicPr>
          <p:cNvPr id="4" name="Picture 3"/>
          <p:cNvPicPr>
            <a:picLocks noChangeAspect="1"/>
          </p:cNvPicPr>
          <p:nvPr/>
        </p:nvPicPr>
        <p:blipFill>
          <a:blip r:embed="rId3"/>
          <a:stretch>
            <a:fillRect/>
          </a:stretch>
        </p:blipFill>
        <p:spPr>
          <a:xfrm>
            <a:off x="9572018" y="915152"/>
            <a:ext cx="2328874" cy="2109399"/>
          </a:xfrm>
          <a:prstGeom prst="rect">
            <a:avLst/>
          </a:prstGeom>
        </p:spPr>
      </p:pic>
    </p:spTree>
    <p:extLst>
      <p:ext uri="{BB962C8B-B14F-4D97-AF65-F5344CB8AC3E}">
        <p14:creationId xmlns:p14="http://schemas.microsoft.com/office/powerpoint/2010/main" val="349938384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6367" y="4937760"/>
            <a:ext cx="8808593" cy="776559"/>
          </a:xfrm>
        </p:spPr>
        <p:txBody>
          <a:bodyPr>
            <a:normAutofit fontScale="90000"/>
          </a:bodyPr>
          <a:lstStyle/>
          <a:p>
            <a:r>
              <a:rPr lang="en-US" b="1" dirty="0" smtClean="0">
                <a:solidFill>
                  <a:schemeClr val="bg1"/>
                </a:solidFill>
              </a:rPr>
              <a:t>3. General Plan Housing 	Element Update</a:t>
            </a:r>
            <a:br>
              <a:rPr lang="en-US" b="1" dirty="0" smtClean="0">
                <a:solidFill>
                  <a:schemeClr val="bg1"/>
                </a:solidFill>
              </a:rPr>
            </a:br>
            <a:r>
              <a:rPr lang="en-US" sz="2200" b="1" dirty="0" smtClean="0">
                <a:solidFill>
                  <a:schemeClr val="bg1"/>
                </a:solidFill>
              </a:rPr>
              <a:t/>
            </a:r>
            <a:br>
              <a:rPr lang="en-US" sz="2200" b="1" dirty="0" smtClean="0">
                <a:solidFill>
                  <a:schemeClr val="bg1"/>
                </a:solidFill>
              </a:rPr>
            </a:br>
            <a:r>
              <a:rPr lang="en-US" sz="2200" b="1" dirty="0">
                <a:solidFill>
                  <a:schemeClr val="bg1"/>
                </a:solidFill>
              </a:rPr>
              <a:t/>
            </a:r>
            <a:br>
              <a:rPr lang="en-US" sz="2200" b="1" dirty="0">
                <a:solidFill>
                  <a:schemeClr val="bg1"/>
                </a:solidFill>
              </a:rPr>
            </a:br>
            <a:r>
              <a:rPr lang="en-US" b="1" dirty="0">
                <a:solidFill>
                  <a:schemeClr val="bg1"/>
                </a:solidFill>
              </a:rPr>
              <a:t/>
            </a:r>
            <a:br>
              <a:rPr lang="en-US" b="1" dirty="0">
                <a:solidFill>
                  <a:schemeClr val="bg1"/>
                </a:solidFill>
              </a:rPr>
            </a:br>
            <a:r>
              <a:rPr lang="en-US" dirty="0"/>
              <a:t/>
            </a:r>
            <a:br>
              <a:rPr lang="en-US" dirty="0"/>
            </a:br>
            <a:r>
              <a:rPr lang="en-US" dirty="0" smtClean="0"/>
              <a:t>	</a:t>
            </a:r>
            <a:r>
              <a:rPr lang="en-US" sz="3600" dirty="0" smtClean="0">
                <a:solidFill>
                  <a:schemeClr val="tx1"/>
                </a:solidFill>
              </a:rPr>
              <a:t>Presented by: Noah Alvey,</a:t>
            </a:r>
            <a:br>
              <a:rPr lang="en-US" sz="3600" dirty="0" smtClean="0">
                <a:solidFill>
                  <a:schemeClr val="tx1"/>
                </a:solidFill>
              </a:rPr>
            </a:br>
            <a:r>
              <a:rPr lang="en-US" sz="3600" dirty="0" smtClean="0">
                <a:solidFill>
                  <a:schemeClr val="tx1"/>
                </a:solidFill>
              </a:rPr>
              <a:t>		Community Development Manager</a:t>
            </a:r>
            <a:endParaRPr lang="en-US" sz="3600" b="1" dirty="0">
              <a:solidFill>
                <a:schemeClr val="tx1"/>
              </a:solidFill>
            </a:endParaRPr>
          </a:p>
        </p:txBody>
      </p:sp>
      <p:pic>
        <p:nvPicPr>
          <p:cNvPr id="4" name="Picture 3"/>
          <p:cNvPicPr>
            <a:picLocks noChangeAspect="1"/>
          </p:cNvPicPr>
          <p:nvPr/>
        </p:nvPicPr>
        <p:blipFill>
          <a:blip r:embed="rId3"/>
          <a:stretch>
            <a:fillRect/>
          </a:stretch>
        </p:blipFill>
        <p:spPr>
          <a:xfrm>
            <a:off x="9572018" y="915152"/>
            <a:ext cx="2328874" cy="2109399"/>
          </a:xfrm>
          <a:prstGeom prst="rect">
            <a:avLst/>
          </a:prstGeom>
        </p:spPr>
      </p:pic>
    </p:spTree>
    <p:extLst>
      <p:ext uri="{BB962C8B-B14F-4D97-AF65-F5344CB8AC3E}">
        <p14:creationId xmlns:p14="http://schemas.microsoft.com/office/powerpoint/2010/main" val="183328662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Background</a:t>
            </a:r>
            <a:endParaRPr lang="en-US" sz="4400" dirty="0"/>
          </a:p>
        </p:txBody>
      </p:sp>
      <p:sp>
        <p:nvSpPr>
          <p:cNvPr id="3" name="Content Placeholder 2"/>
          <p:cNvSpPr>
            <a:spLocks noGrp="1"/>
          </p:cNvSpPr>
          <p:nvPr>
            <p:ph idx="1"/>
          </p:nvPr>
        </p:nvSpPr>
        <p:spPr>
          <a:xfrm>
            <a:off x="3869267" y="864108"/>
            <a:ext cx="7492999" cy="5120640"/>
          </a:xfrm>
        </p:spPr>
        <p:txBody>
          <a:bodyPr>
            <a:normAutofit/>
          </a:bodyPr>
          <a:lstStyle/>
          <a:p>
            <a:r>
              <a:rPr lang="en-US" sz="3400" dirty="0" smtClean="0"/>
              <a:t>Housing Element updates occur every eight years</a:t>
            </a:r>
          </a:p>
          <a:p>
            <a:r>
              <a:rPr lang="en-US" sz="3400" dirty="0" smtClean="0"/>
              <a:t>The current Housing Element expires at the end of 2020</a:t>
            </a:r>
          </a:p>
          <a:p>
            <a:r>
              <a:rPr lang="en-US" sz="3400" dirty="0" smtClean="0"/>
              <a:t>State law requires that the Housing Element update be completed by April, 2021</a:t>
            </a:r>
          </a:p>
        </p:txBody>
      </p:sp>
      <p:sp>
        <p:nvSpPr>
          <p:cNvPr id="4" name="Slide Number Placeholder 3"/>
          <p:cNvSpPr>
            <a:spLocks noGrp="1"/>
          </p:cNvSpPr>
          <p:nvPr>
            <p:ph type="sldNum" sz="quarter" idx="12"/>
          </p:nvPr>
        </p:nvSpPr>
        <p:spPr/>
        <p:txBody>
          <a:bodyPr/>
          <a:lstStyle/>
          <a:p>
            <a:fld id="{D57F1E4F-1CFF-5643-939E-217C01CDF565}" type="slidenum">
              <a:rPr lang="en-US" smtClean="0">
                <a:solidFill>
                  <a:srgbClr val="549E39"/>
                </a:solidFill>
              </a:rPr>
              <a:pPr/>
              <a:t>38</a:t>
            </a:fld>
            <a:endParaRPr lang="en-US" dirty="0">
              <a:solidFill>
                <a:srgbClr val="549E39"/>
              </a:solidFill>
            </a:endParaRPr>
          </a:p>
        </p:txBody>
      </p:sp>
    </p:spTree>
    <p:extLst>
      <p:ext uri="{BB962C8B-B14F-4D97-AF65-F5344CB8AC3E}">
        <p14:creationId xmlns:p14="http://schemas.microsoft.com/office/powerpoint/2010/main" val="41302236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919" y="1123837"/>
            <a:ext cx="3082948" cy="4601183"/>
          </a:xfrm>
        </p:spPr>
        <p:txBody>
          <a:bodyPr/>
          <a:lstStyle/>
          <a:p>
            <a:r>
              <a:rPr lang="en-US" sz="4400" dirty="0" smtClean="0"/>
              <a:t>Housing Element Components</a:t>
            </a:r>
            <a:endParaRPr lang="en-US" sz="4400" dirty="0"/>
          </a:p>
        </p:txBody>
      </p:sp>
      <p:sp>
        <p:nvSpPr>
          <p:cNvPr id="3" name="Content Placeholder 2"/>
          <p:cNvSpPr>
            <a:spLocks noGrp="1"/>
          </p:cNvSpPr>
          <p:nvPr>
            <p:ph idx="1"/>
          </p:nvPr>
        </p:nvSpPr>
        <p:spPr>
          <a:xfrm>
            <a:off x="3869267" y="864108"/>
            <a:ext cx="7492999" cy="5120640"/>
          </a:xfrm>
        </p:spPr>
        <p:txBody>
          <a:bodyPr>
            <a:normAutofit/>
          </a:bodyPr>
          <a:lstStyle/>
          <a:p>
            <a:r>
              <a:rPr lang="en-US" sz="3400" dirty="0" smtClean="0"/>
              <a:t>Housing Needs Assessment</a:t>
            </a:r>
          </a:p>
          <a:p>
            <a:r>
              <a:rPr lang="en-US" sz="3400" dirty="0" smtClean="0"/>
              <a:t>Constraints Analysis</a:t>
            </a:r>
          </a:p>
          <a:p>
            <a:r>
              <a:rPr lang="en-US" sz="3400" dirty="0" smtClean="0"/>
              <a:t>Past Performance</a:t>
            </a:r>
          </a:p>
          <a:p>
            <a:r>
              <a:rPr lang="en-US" sz="3400" dirty="0" smtClean="0"/>
              <a:t>Housing Sites Inventory</a:t>
            </a:r>
          </a:p>
          <a:p>
            <a:r>
              <a:rPr lang="en-US" sz="3400" dirty="0" smtClean="0"/>
              <a:t>Housing Resources</a:t>
            </a:r>
          </a:p>
          <a:p>
            <a:r>
              <a:rPr lang="en-US" sz="3400" dirty="0" smtClean="0"/>
              <a:t>Policies and Programs</a:t>
            </a:r>
          </a:p>
          <a:p>
            <a:r>
              <a:rPr lang="en-US" sz="3400" dirty="0" smtClean="0"/>
              <a:t>Community Outreach</a:t>
            </a:r>
          </a:p>
        </p:txBody>
      </p:sp>
      <p:sp>
        <p:nvSpPr>
          <p:cNvPr id="4" name="Slide Number Placeholder 3"/>
          <p:cNvSpPr>
            <a:spLocks noGrp="1"/>
          </p:cNvSpPr>
          <p:nvPr>
            <p:ph type="sldNum" sz="quarter" idx="12"/>
          </p:nvPr>
        </p:nvSpPr>
        <p:spPr/>
        <p:txBody>
          <a:bodyPr/>
          <a:lstStyle/>
          <a:p>
            <a:fld id="{D57F1E4F-1CFF-5643-939E-217C01CDF565}" type="slidenum">
              <a:rPr lang="en-US" smtClean="0">
                <a:solidFill>
                  <a:srgbClr val="549E39"/>
                </a:solidFill>
              </a:rPr>
              <a:pPr/>
              <a:t>39</a:t>
            </a:fld>
            <a:endParaRPr lang="en-US" dirty="0">
              <a:solidFill>
                <a:srgbClr val="549E39"/>
              </a:solidFill>
            </a:endParaRPr>
          </a:p>
        </p:txBody>
      </p:sp>
    </p:spTree>
    <p:extLst>
      <p:ext uri="{BB962C8B-B14F-4D97-AF65-F5344CB8AC3E}">
        <p14:creationId xmlns:p14="http://schemas.microsoft.com/office/powerpoint/2010/main" val="3145576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572018" y="915152"/>
            <a:ext cx="2328874" cy="2109399"/>
          </a:xfrm>
          <a:prstGeom prst="rect">
            <a:avLst/>
          </a:prstGeom>
        </p:spPr>
      </p:pic>
      <p:sp>
        <p:nvSpPr>
          <p:cNvPr id="5" name="Rectangle 4"/>
          <p:cNvSpPr/>
          <p:nvPr/>
        </p:nvSpPr>
        <p:spPr>
          <a:xfrm>
            <a:off x="502920" y="2239721"/>
            <a:ext cx="8016240" cy="584775"/>
          </a:xfrm>
          <a:prstGeom prst="rect">
            <a:avLst/>
          </a:prstGeom>
        </p:spPr>
        <p:txBody>
          <a:bodyPr wrap="square">
            <a:spAutoFit/>
          </a:bodyPr>
          <a:lstStyle/>
          <a:p>
            <a:pPr defTabSz="457200"/>
            <a:r>
              <a:rPr lang="en-US" sz="3200" dirty="0">
                <a:solidFill>
                  <a:prstClr val="white"/>
                </a:solidFill>
                <a:latin typeface="Arial" panose="020B0604020202020204" pitchFamily="34" charset="0"/>
                <a:ea typeface="Times New Roman" panose="02020603050405020304" pitchFamily="18" charset="0"/>
                <a:cs typeface="Arial" panose="020B0604020202020204" pitchFamily="34" charset="0"/>
              </a:rPr>
              <a:t> </a:t>
            </a:r>
            <a:endParaRPr lang="en-US" sz="3200" dirty="0">
              <a:solidFill>
                <a:prstClr val="white"/>
              </a:solidFill>
              <a:latin typeface="Arial" panose="020B0604020202020204" pitchFamily="34" charset="0"/>
              <a:ea typeface="Times New Roman" panose="02020603050405020304" pitchFamily="18" charset="0"/>
              <a:cs typeface="Times New Roman" panose="02020603050405020304" pitchFamily="18" charset="0"/>
            </a:endParaRPr>
          </a:p>
        </p:txBody>
      </p:sp>
      <p:sp>
        <p:nvSpPr>
          <p:cNvPr id="6" name="Subtitle 2"/>
          <p:cNvSpPr txBox="1">
            <a:spLocks/>
          </p:cNvSpPr>
          <p:nvPr/>
        </p:nvSpPr>
        <p:spPr>
          <a:xfrm>
            <a:off x="385970" y="1782521"/>
            <a:ext cx="8488680" cy="91440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r>
              <a:rPr lang="en-US" sz="5400" b="1" dirty="0" smtClean="0">
                <a:solidFill>
                  <a:schemeClr val="bg1"/>
                </a:solidFill>
              </a:rPr>
              <a:t>CHANGES TO THE AGENDA</a:t>
            </a:r>
            <a:endParaRPr lang="en-US" sz="5300" dirty="0"/>
          </a:p>
        </p:txBody>
      </p:sp>
    </p:spTree>
    <p:extLst>
      <p:ext uri="{BB962C8B-B14F-4D97-AF65-F5344CB8AC3E}">
        <p14:creationId xmlns:p14="http://schemas.microsoft.com/office/powerpoint/2010/main" val="20651123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919" y="1123837"/>
            <a:ext cx="3082948" cy="4601183"/>
          </a:xfrm>
        </p:spPr>
        <p:txBody>
          <a:bodyPr/>
          <a:lstStyle/>
          <a:p>
            <a:r>
              <a:rPr lang="en-US" sz="4400" dirty="0" smtClean="0"/>
              <a:t>Regional Housing Needs Assessment</a:t>
            </a:r>
            <a:br>
              <a:rPr lang="en-US" sz="4400" dirty="0" smtClean="0"/>
            </a:br>
            <a:r>
              <a:rPr lang="en-US" sz="4400" dirty="0" smtClean="0"/>
              <a:t>(RHNA)</a:t>
            </a:r>
            <a:endParaRPr lang="en-US" sz="4400" dirty="0"/>
          </a:p>
        </p:txBody>
      </p:sp>
      <p:sp>
        <p:nvSpPr>
          <p:cNvPr id="3" name="Content Placeholder 2"/>
          <p:cNvSpPr>
            <a:spLocks noGrp="1"/>
          </p:cNvSpPr>
          <p:nvPr>
            <p:ph idx="1"/>
          </p:nvPr>
        </p:nvSpPr>
        <p:spPr>
          <a:xfrm>
            <a:off x="3869267" y="864108"/>
            <a:ext cx="7492999" cy="5120640"/>
          </a:xfrm>
        </p:spPr>
        <p:txBody>
          <a:bodyPr>
            <a:normAutofit/>
          </a:bodyPr>
          <a:lstStyle/>
          <a:p>
            <a:r>
              <a:rPr lang="en-US" sz="3400" dirty="0" smtClean="0"/>
              <a:t>City appeal rejected </a:t>
            </a:r>
          </a:p>
          <a:p>
            <a:r>
              <a:rPr lang="en-US" sz="3400" dirty="0" smtClean="0"/>
              <a:t>Final plan approved on July 10, 2020</a:t>
            </a:r>
          </a:p>
          <a:p>
            <a:r>
              <a:rPr lang="en-US" sz="3400" dirty="0" smtClean="0"/>
              <a:t>Litigation expected</a:t>
            </a:r>
          </a:p>
        </p:txBody>
      </p:sp>
      <p:sp>
        <p:nvSpPr>
          <p:cNvPr id="4" name="Slide Number Placeholder 3"/>
          <p:cNvSpPr>
            <a:spLocks noGrp="1"/>
          </p:cNvSpPr>
          <p:nvPr>
            <p:ph type="sldNum" sz="quarter" idx="12"/>
          </p:nvPr>
        </p:nvSpPr>
        <p:spPr/>
        <p:txBody>
          <a:bodyPr/>
          <a:lstStyle/>
          <a:p>
            <a:fld id="{D57F1E4F-1CFF-5643-939E-217C01CDF565}" type="slidenum">
              <a:rPr lang="en-US" smtClean="0">
                <a:solidFill>
                  <a:srgbClr val="549E39"/>
                </a:solidFill>
              </a:rPr>
              <a:pPr/>
              <a:t>40</a:t>
            </a:fld>
            <a:endParaRPr lang="en-US" dirty="0">
              <a:solidFill>
                <a:srgbClr val="549E39"/>
              </a:solidFill>
            </a:endParaRPr>
          </a:p>
        </p:txBody>
      </p:sp>
    </p:spTree>
    <p:extLst>
      <p:ext uri="{BB962C8B-B14F-4D97-AF65-F5344CB8AC3E}">
        <p14:creationId xmlns:p14="http://schemas.microsoft.com/office/powerpoint/2010/main" val="15939886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919" y="1123837"/>
            <a:ext cx="3082948" cy="4601183"/>
          </a:xfrm>
        </p:spPr>
        <p:txBody>
          <a:bodyPr/>
          <a:lstStyle/>
          <a:p>
            <a:r>
              <a:rPr lang="en-US" sz="4400" dirty="0" smtClean="0"/>
              <a:t>Schedule</a:t>
            </a:r>
            <a:endParaRPr lang="en-US" sz="4400" dirty="0"/>
          </a:p>
        </p:txBody>
      </p:sp>
      <p:sp>
        <p:nvSpPr>
          <p:cNvPr id="3" name="Content Placeholder 2"/>
          <p:cNvSpPr>
            <a:spLocks noGrp="1"/>
          </p:cNvSpPr>
          <p:nvPr>
            <p:ph idx="1"/>
          </p:nvPr>
        </p:nvSpPr>
        <p:spPr>
          <a:xfrm>
            <a:off x="3869267" y="864108"/>
            <a:ext cx="7492999" cy="5120640"/>
          </a:xfrm>
        </p:spPr>
        <p:txBody>
          <a:bodyPr>
            <a:normAutofit/>
          </a:bodyPr>
          <a:lstStyle/>
          <a:p>
            <a:r>
              <a:rPr lang="en-US" sz="3400" dirty="0"/>
              <a:t>State law requires that the Housing Element update be completed by April, 2021</a:t>
            </a:r>
          </a:p>
          <a:p>
            <a:r>
              <a:rPr lang="en-US" sz="3400" dirty="0" smtClean="0"/>
              <a:t>SANDAG Board requested a 6-month extension</a:t>
            </a:r>
          </a:p>
          <a:p>
            <a:r>
              <a:rPr lang="en-US" sz="3400" dirty="0" smtClean="0"/>
              <a:t>Public review draft near the end of 2020, if the extension is not granted</a:t>
            </a:r>
          </a:p>
        </p:txBody>
      </p:sp>
      <p:sp>
        <p:nvSpPr>
          <p:cNvPr id="4" name="Slide Number Placeholder 3"/>
          <p:cNvSpPr>
            <a:spLocks noGrp="1"/>
          </p:cNvSpPr>
          <p:nvPr>
            <p:ph type="sldNum" sz="quarter" idx="12"/>
          </p:nvPr>
        </p:nvSpPr>
        <p:spPr/>
        <p:txBody>
          <a:bodyPr/>
          <a:lstStyle/>
          <a:p>
            <a:fld id="{D57F1E4F-1CFF-5643-939E-217C01CDF565}" type="slidenum">
              <a:rPr lang="en-US" smtClean="0">
                <a:solidFill>
                  <a:srgbClr val="549E39"/>
                </a:solidFill>
              </a:rPr>
              <a:pPr/>
              <a:t>41</a:t>
            </a:fld>
            <a:endParaRPr lang="en-US" dirty="0">
              <a:solidFill>
                <a:srgbClr val="549E39"/>
              </a:solidFill>
            </a:endParaRPr>
          </a:p>
        </p:txBody>
      </p:sp>
    </p:spTree>
    <p:extLst>
      <p:ext uri="{BB962C8B-B14F-4D97-AF65-F5344CB8AC3E}">
        <p14:creationId xmlns:p14="http://schemas.microsoft.com/office/powerpoint/2010/main" val="36144988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0211" y="1492786"/>
            <a:ext cx="8808593" cy="776559"/>
          </a:xfrm>
        </p:spPr>
        <p:txBody>
          <a:bodyPr>
            <a:normAutofit fontScale="90000"/>
          </a:bodyPr>
          <a:lstStyle/>
          <a:p>
            <a:r>
              <a:rPr lang="en-US" sz="4000" b="1" dirty="0" smtClean="0">
                <a:solidFill>
                  <a:schemeClr val="bg1"/>
                </a:solidFill>
              </a:rPr>
              <a:t/>
            </a:r>
            <a:br>
              <a:rPr lang="en-US" sz="4000" b="1" dirty="0" smtClean="0">
                <a:solidFill>
                  <a:schemeClr val="bg1"/>
                </a:solidFill>
              </a:rPr>
            </a:br>
            <a:r>
              <a:rPr lang="en-US" sz="4400" dirty="0">
                <a:solidFill>
                  <a:schemeClr val="tx1"/>
                </a:solidFill>
              </a:rPr>
              <a:t>Recommendation</a:t>
            </a:r>
            <a:r>
              <a:rPr lang="en-US" sz="4400" dirty="0" smtClean="0">
                <a:solidFill>
                  <a:schemeClr val="tx1"/>
                </a:solidFill>
              </a:rPr>
              <a:t>:</a:t>
            </a:r>
            <a:r>
              <a:rPr lang="en-US" dirty="0"/>
              <a:t/>
            </a:r>
            <a:br>
              <a:rPr lang="en-US" dirty="0"/>
            </a:br>
            <a:r>
              <a:rPr lang="en-US" dirty="0" smtClean="0"/>
              <a:t>	</a:t>
            </a:r>
            <a:endParaRPr lang="en-US" sz="3600" b="1" dirty="0">
              <a:solidFill>
                <a:schemeClr val="tx1"/>
              </a:solidFill>
            </a:endParaRPr>
          </a:p>
        </p:txBody>
      </p:sp>
      <p:pic>
        <p:nvPicPr>
          <p:cNvPr id="4" name="Picture 3"/>
          <p:cNvPicPr>
            <a:picLocks noChangeAspect="1"/>
          </p:cNvPicPr>
          <p:nvPr/>
        </p:nvPicPr>
        <p:blipFill>
          <a:blip r:embed="rId3"/>
          <a:stretch>
            <a:fillRect/>
          </a:stretch>
        </p:blipFill>
        <p:spPr>
          <a:xfrm>
            <a:off x="9572018" y="915152"/>
            <a:ext cx="2328874" cy="2109399"/>
          </a:xfrm>
          <a:prstGeom prst="rect">
            <a:avLst/>
          </a:prstGeom>
        </p:spPr>
      </p:pic>
      <p:sp>
        <p:nvSpPr>
          <p:cNvPr id="3" name="Rectangle 2"/>
          <p:cNvSpPr/>
          <p:nvPr/>
        </p:nvSpPr>
        <p:spPr>
          <a:xfrm>
            <a:off x="457199" y="1629567"/>
            <a:ext cx="8098971" cy="1200329"/>
          </a:xfrm>
          <a:prstGeom prst="rect">
            <a:avLst/>
          </a:prstGeom>
        </p:spPr>
        <p:txBody>
          <a:bodyPr wrap="square">
            <a:spAutoFit/>
          </a:bodyPr>
          <a:lstStyle/>
          <a:p>
            <a:r>
              <a:rPr lang="en-US" sz="3600" dirty="0" smtClean="0">
                <a:ea typeface="Times New Roman" panose="02020603050405020304" pitchFamily="18" charset="0"/>
              </a:rPr>
              <a:t>Receive and file the General Plan Housing Element Update</a:t>
            </a:r>
            <a:endParaRPr lang="en-US" sz="3600" dirty="0"/>
          </a:p>
        </p:txBody>
      </p:sp>
    </p:spTree>
    <p:extLst>
      <p:ext uri="{BB962C8B-B14F-4D97-AF65-F5344CB8AC3E}">
        <p14:creationId xmlns:p14="http://schemas.microsoft.com/office/powerpoint/2010/main" val="131179125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7357" y="4876269"/>
            <a:ext cx="8808593" cy="776559"/>
          </a:xfrm>
        </p:spPr>
        <p:txBody>
          <a:bodyPr>
            <a:normAutofit fontScale="90000"/>
          </a:bodyPr>
          <a:lstStyle/>
          <a:p>
            <a:r>
              <a:rPr lang="en-US" b="1" dirty="0" smtClean="0">
                <a:solidFill>
                  <a:schemeClr val="bg1"/>
                </a:solidFill>
              </a:rPr>
              <a:t/>
            </a:r>
            <a:br>
              <a:rPr lang="en-US" b="1" dirty="0" smtClean="0">
                <a:solidFill>
                  <a:schemeClr val="bg1"/>
                </a:solidFill>
              </a:rPr>
            </a:br>
            <a:r>
              <a:rPr lang="en-US" b="1" dirty="0" smtClean="0">
                <a:solidFill>
                  <a:schemeClr val="bg1"/>
                </a:solidFill>
              </a:rPr>
              <a:t>4. REPORT  TO COUNCIL</a:t>
            </a:r>
            <a:br>
              <a:rPr lang="en-US" b="1" dirty="0" smtClean="0">
                <a:solidFill>
                  <a:schemeClr val="bg1"/>
                </a:solidFill>
              </a:rPr>
            </a:br>
            <a:r>
              <a:rPr lang="en-US" sz="4000" b="1" dirty="0" smtClean="0">
                <a:solidFill>
                  <a:schemeClr val="bg1"/>
                </a:solidFill>
              </a:rPr>
              <a:t/>
            </a:r>
            <a:br>
              <a:rPr lang="en-US" sz="4000" b="1" dirty="0" smtClean="0">
                <a:solidFill>
                  <a:schemeClr val="bg1"/>
                </a:solidFill>
              </a:rPr>
            </a:br>
            <a:r>
              <a:rPr lang="en-US" sz="4900" dirty="0"/>
              <a:t>City Manager Employment Contract and Performance Evaluation Timeline</a:t>
            </a:r>
            <a:r>
              <a:rPr lang="en-US" dirty="0"/>
              <a:t/>
            </a:r>
            <a:br>
              <a:rPr lang="en-US" dirty="0"/>
            </a:br>
            <a:r>
              <a:rPr lang="en-US" dirty="0"/>
              <a:t/>
            </a:r>
            <a:br>
              <a:rPr lang="en-US" dirty="0"/>
            </a:br>
            <a:r>
              <a:rPr lang="en-US" sz="2700" dirty="0"/>
              <a:t/>
            </a:r>
            <a:br>
              <a:rPr lang="en-US" sz="2700" dirty="0"/>
            </a:br>
            <a:r>
              <a:rPr lang="en-US" sz="2700" dirty="0" smtClean="0"/>
              <a:t/>
            </a:r>
            <a:br>
              <a:rPr lang="en-US" sz="2700" dirty="0" smtClean="0"/>
            </a:br>
            <a:r>
              <a:rPr lang="en-US" sz="2700" dirty="0" smtClean="0"/>
              <a:t>		</a:t>
            </a:r>
            <a:br>
              <a:rPr lang="en-US" sz="2700" dirty="0" smtClean="0"/>
            </a:br>
            <a:r>
              <a:rPr lang="en-US" sz="4000" b="1" dirty="0" smtClean="0">
                <a:solidFill>
                  <a:schemeClr val="tx1"/>
                </a:solidFill>
              </a:rPr>
              <a:t>Presented by: </a:t>
            </a:r>
            <a:r>
              <a:rPr lang="en-US" sz="4000" b="1" dirty="0">
                <a:solidFill>
                  <a:schemeClr val="tx1"/>
                </a:solidFill>
              </a:rPr>
              <a:t> Kristen Steinke, City Attorney</a:t>
            </a:r>
          </a:p>
        </p:txBody>
      </p:sp>
      <p:pic>
        <p:nvPicPr>
          <p:cNvPr id="4" name="Picture 3"/>
          <p:cNvPicPr>
            <a:picLocks noChangeAspect="1"/>
          </p:cNvPicPr>
          <p:nvPr/>
        </p:nvPicPr>
        <p:blipFill>
          <a:blip r:embed="rId3"/>
          <a:stretch>
            <a:fillRect/>
          </a:stretch>
        </p:blipFill>
        <p:spPr>
          <a:xfrm>
            <a:off x="9572018" y="915152"/>
            <a:ext cx="2328874" cy="2109399"/>
          </a:xfrm>
          <a:prstGeom prst="rect">
            <a:avLst/>
          </a:prstGeom>
        </p:spPr>
      </p:pic>
    </p:spTree>
    <p:extLst>
      <p:ext uri="{BB962C8B-B14F-4D97-AF65-F5344CB8AC3E}">
        <p14:creationId xmlns:p14="http://schemas.microsoft.com/office/powerpoint/2010/main" val="300005240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0740" y="4081080"/>
            <a:ext cx="8808593" cy="776559"/>
          </a:xfrm>
        </p:spPr>
        <p:txBody>
          <a:bodyPr>
            <a:normAutofit fontScale="90000"/>
          </a:bodyPr>
          <a:lstStyle/>
          <a:p>
            <a:r>
              <a:rPr lang="en-US" b="1" dirty="0" smtClean="0">
                <a:solidFill>
                  <a:schemeClr val="bg1"/>
                </a:solidFill>
              </a:rPr>
              <a:t/>
            </a:r>
            <a:br>
              <a:rPr lang="en-US" b="1" dirty="0" smtClean="0">
                <a:solidFill>
                  <a:schemeClr val="bg1"/>
                </a:solidFill>
              </a:rPr>
            </a:br>
            <a:r>
              <a:rPr lang="en-US" b="1" dirty="0" smtClean="0">
                <a:solidFill>
                  <a:schemeClr val="bg1"/>
                </a:solidFill>
              </a:rPr>
              <a:t>Recommendation:</a:t>
            </a:r>
            <a:br>
              <a:rPr lang="en-US" b="1" dirty="0" smtClean="0">
                <a:solidFill>
                  <a:schemeClr val="bg1"/>
                </a:solidFill>
              </a:rPr>
            </a:br>
            <a:r>
              <a:rPr lang="en-US" b="1" dirty="0" smtClean="0">
                <a:solidFill>
                  <a:schemeClr val="bg1"/>
                </a:solidFill>
              </a:rPr>
              <a:t/>
            </a:r>
            <a:br>
              <a:rPr lang="en-US" b="1" dirty="0" smtClean="0">
                <a:solidFill>
                  <a:schemeClr val="bg1"/>
                </a:solidFill>
              </a:rPr>
            </a:br>
            <a:r>
              <a:rPr lang="en-US" dirty="0"/>
              <a:t>Receive and File.</a:t>
            </a:r>
            <a:r>
              <a:rPr lang="en-US" sz="3100" dirty="0"/>
              <a:t/>
            </a:r>
            <a:br>
              <a:rPr lang="en-US" sz="3100" dirty="0"/>
            </a:br>
            <a:r>
              <a:rPr lang="en-US" sz="3100" dirty="0" smtClean="0"/>
              <a:t> </a:t>
            </a:r>
            <a:r>
              <a:rPr lang="en-US" dirty="0"/>
              <a:t/>
            </a:r>
            <a:br>
              <a:rPr lang="en-US" dirty="0"/>
            </a:br>
            <a:endParaRPr lang="en-US" sz="3600" b="1" dirty="0">
              <a:solidFill>
                <a:schemeClr val="tx1"/>
              </a:solidFill>
            </a:endParaRPr>
          </a:p>
        </p:txBody>
      </p:sp>
      <p:pic>
        <p:nvPicPr>
          <p:cNvPr id="4" name="Picture 3"/>
          <p:cNvPicPr>
            <a:picLocks noChangeAspect="1"/>
          </p:cNvPicPr>
          <p:nvPr/>
        </p:nvPicPr>
        <p:blipFill>
          <a:blip r:embed="rId3"/>
          <a:stretch>
            <a:fillRect/>
          </a:stretch>
        </p:blipFill>
        <p:spPr>
          <a:xfrm>
            <a:off x="9572018" y="915152"/>
            <a:ext cx="2328874" cy="2109399"/>
          </a:xfrm>
          <a:prstGeom prst="rect">
            <a:avLst/>
          </a:prstGeom>
        </p:spPr>
      </p:pic>
    </p:spTree>
    <p:extLst>
      <p:ext uri="{BB962C8B-B14F-4D97-AF65-F5344CB8AC3E}">
        <p14:creationId xmlns:p14="http://schemas.microsoft.com/office/powerpoint/2010/main" val="271225227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6261" y="5224077"/>
            <a:ext cx="8808593" cy="776559"/>
          </a:xfrm>
        </p:spPr>
        <p:txBody>
          <a:bodyPr>
            <a:normAutofit fontScale="90000"/>
          </a:bodyPr>
          <a:lstStyle/>
          <a:p>
            <a:pPr lvl="0"/>
            <a:r>
              <a:rPr lang="en-US" sz="6000" b="1" dirty="0" smtClean="0">
                <a:solidFill>
                  <a:schemeClr val="bg1"/>
                </a:solidFill>
              </a:rPr>
              <a:t/>
            </a:r>
            <a:br>
              <a:rPr lang="en-US" sz="6000" b="1" dirty="0" smtClean="0">
                <a:solidFill>
                  <a:schemeClr val="bg1"/>
                </a:solidFill>
              </a:rPr>
            </a:br>
            <a:r>
              <a:rPr lang="en-US" sz="6000" b="1" dirty="0" smtClean="0">
                <a:solidFill>
                  <a:schemeClr val="bg1"/>
                </a:solidFill>
              </a:rPr>
              <a:t>CLOSED SESSION</a:t>
            </a:r>
            <a:r>
              <a:rPr lang="en-US" sz="1200" dirty="0"/>
              <a:t/>
            </a:r>
            <a:br>
              <a:rPr lang="en-US" sz="1200" dirty="0"/>
            </a:br>
            <a:r>
              <a:rPr lang="en-US" sz="1800" dirty="0">
                <a:latin typeface="Arial" panose="020B0604020202020204" pitchFamily="34" charset="0"/>
                <a:cs typeface="Arial" panose="020B0604020202020204" pitchFamily="34" charset="0"/>
              </a:rPr>
              <a:t/>
            </a:r>
            <a:br>
              <a:rPr lang="en-US" sz="1800" dirty="0">
                <a:latin typeface="Arial" panose="020B0604020202020204" pitchFamily="34" charset="0"/>
                <a:cs typeface="Arial" panose="020B0604020202020204" pitchFamily="34" charset="0"/>
              </a:rPr>
            </a:br>
            <a:r>
              <a:rPr lang="en-US" sz="2000" b="1" dirty="0" smtClean="0">
                <a:solidFill>
                  <a:schemeClr val="bg1"/>
                </a:solidFill>
                <a:latin typeface="Arial" panose="020B0604020202020204" pitchFamily="34" charset="0"/>
                <a:cs typeface="Arial" panose="020B0604020202020204" pitchFamily="34" charset="0"/>
              </a:rPr>
              <a:t/>
            </a:r>
            <a:br>
              <a:rPr lang="en-US" sz="2000" b="1" dirty="0" smtClean="0">
                <a:solidFill>
                  <a:schemeClr val="bg1"/>
                </a:solidFill>
                <a:latin typeface="Arial" panose="020B0604020202020204" pitchFamily="34" charset="0"/>
                <a:cs typeface="Arial" panose="020B0604020202020204" pitchFamily="34" charset="0"/>
              </a:rPr>
            </a:br>
            <a:r>
              <a:rPr lang="en-US" sz="4400" dirty="0" smtClean="0">
                <a:latin typeface="Calibri" panose="020F0502020204030204" pitchFamily="34" charset="0"/>
                <a:cs typeface="Calibri" panose="020F0502020204030204" pitchFamily="34" charset="0"/>
              </a:rPr>
              <a:t>1.  PUBLIC </a:t>
            </a:r>
            <a:r>
              <a:rPr lang="en-US" sz="4400" dirty="0">
                <a:latin typeface="Calibri" panose="020F0502020204030204" pitchFamily="34" charset="0"/>
                <a:cs typeface="Calibri" panose="020F0502020204030204" pitchFamily="34" charset="0"/>
              </a:rPr>
              <a:t>EMPLOYEE EMPLOYMENT</a:t>
            </a:r>
            <a:br>
              <a:rPr lang="en-US" sz="4400" dirty="0">
                <a:latin typeface="Calibri" panose="020F0502020204030204" pitchFamily="34" charset="0"/>
                <a:cs typeface="Calibri" panose="020F0502020204030204" pitchFamily="34" charset="0"/>
              </a:rPr>
            </a:br>
            <a:r>
              <a:rPr lang="en-US" sz="4400" dirty="0">
                <a:latin typeface="Calibri" panose="020F0502020204030204" pitchFamily="34" charset="0"/>
                <a:cs typeface="Calibri" panose="020F0502020204030204" pitchFamily="34" charset="0"/>
              </a:rPr>
              <a:t>Government Code Section 54957</a:t>
            </a:r>
            <a:br>
              <a:rPr lang="en-US" sz="4400" dirty="0">
                <a:latin typeface="Calibri" panose="020F0502020204030204" pitchFamily="34" charset="0"/>
                <a:cs typeface="Calibri" panose="020F0502020204030204" pitchFamily="34" charset="0"/>
              </a:rPr>
            </a:br>
            <a:r>
              <a:rPr lang="en-US" sz="4400" dirty="0">
                <a:latin typeface="Calibri" panose="020F0502020204030204" pitchFamily="34" charset="0"/>
                <a:cs typeface="Calibri" panose="020F0502020204030204" pitchFamily="34" charset="0"/>
              </a:rPr>
              <a:t>Performance Evaluation: City Manager</a:t>
            </a:r>
            <a:r>
              <a:rPr lang="en-US" dirty="0"/>
              <a:t/>
            </a:r>
            <a:br>
              <a:rPr lang="en-US" dirty="0"/>
            </a:br>
            <a:r>
              <a:rPr lang="en-US" sz="2000" dirty="0">
                <a:latin typeface="+mn-lt"/>
                <a:cs typeface="Arial" panose="020B0604020202020204" pitchFamily="34" charset="0"/>
              </a:rPr>
              <a:t/>
            </a:r>
            <a:br>
              <a:rPr lang="en-US" sz="2000" dirty="0">
                <a:latin typeface="+mn-lt"/>
                <a:cs typeface="Arial" panose="020B0604020202020204" pitchFamily="34" charset="0"/>
              </a:rPr>
            </a:br>
            <a:r>
              <a:rPr lang="en-US" sz="2000" dirty="0">
                <a:latin typeface="+mn-lt"/>
                <a:cs typeface="Arial" panose="020B0604020202020204" pitchFamily="34" charset="0"/>
              </a:rPr>
              <a:t> </a:t>
            </a:r>
            <a:r>
              <a:rPr lang="en-US" sz="3200" dirty="0" smtClean="0"/>
              <a:t/>
            </a:r>
            <a:br>
              <a:rPr lang="en-US" sz="3200" dirty="0" smtClean="0"/>
            </a:br>
            <a:r>
              <a:rPr lang="en-US" sz="3200" dirty="0"/>
              <a:t/>
            </a:r>
            <a:br>
              <a:rPr lang="en-US" sz="3200" dirty="0"/>
            </a:br>
            <a:r>
              <a:rPr lang="en-US" sz="2700" b="1" dirty="0" smtClean="0">
                <a:solidFill>
                  <a:schemeClr val="tx1"/>
                </a:solidFill>
              </a:rPr>
              <a:t>The  Clerk will pause the meeting at this time and will</a:t>
            </a:r>
            <a:br>
              <a:rPr lang="en-US" sz="2700" b="1" dirty="0" smtClean="0">
                <a:solidFill>
                  <a:schemeClr val="tx1"/>
                </a:solidFill>
              </a:rPr>
            </a:br>
            <a:r>
              <a:rPr lang="en-US" sz="2700" b="1" dirty="0" smtClean="0">
                <a:solidFill>
                  <a:schemeClr val="tx1"/>
                </a:solidFill>
              </a:rPr>
              <a:t> continue meeting upon the reconvene of the City Council from Closed Session.</a:t>
            </a:r>
            <a:endParaRPr lang="en-US" sz="2700" b="1" dirty="0">
              <a:solidFill>
                <a:schemeClr val="tx1"/>
              </a:solidFill>
            </a:endParaRPr>
          </a:p>
        </p:txBody>
      </p:sp>
      <p:pic>
        <p:nvPicPr>
          <p:cNvPr id="4" name="Picture 3"/>
          <p:cNvPicPr>
            <a:picLocks noChangeAspect="1"/>
          </p:cNvPicPr>
          <p:nvPr/>
        </p:nvPicPr>
        <p:blipFill>
          <a:blip r:embed="rId3"/>
          <a:stretch>
            <a:fillRect/>
          </a:stretch>
        </p:blipFill>
        <p:spPr>
          <a:xfrm>
            <a:off x="9572018" y="915152"/>
            <a:ext cx="2328874" cy="2109399"/>
          </a:xfrm>
          <a:prstGeom prst="rect">
            <a:avLst/>
          </a:prstGeom>
        </p:spPr>
      </p:pic>
    </p:spTree>
    <p:extLst>
      <p:ext uri="{BB962C8B-B14F-4D97-AF65-F5344CB8AC3E}">
        <p14:creationId xmlns:p14="http://schemas.microsoft.com/office/powerpoint/2010/main" val="332280543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5414" y="915904"/>
            <a:ext cx="7766936" cy="1646302"/>
          </a:xfrm>
        </p:spPr>
        <p:txBody>
          <a:bodyPr/>
          <a:lstStyle/>
          <a:p>
            <a:pPr algn="ctr"/>
            <a:r>
              <a:rPr lang="en-US" b="1" dirty="0" smtClean="0">
                <a:solidFill>
                  <a:schemeClr val="bg1"/>
                </a:solidFill>
              </a:rPr>
              <a:t>ADJOURNMENT</a:t>
            </a:r>
            <a:endParaRPr lang="en-US" b="1" dirty="0">
              <a:solidFill>
                <a:schemeClr val="bg1"/>
              </a:solidFill>
            </a:endParaRPr>
          </a:p>
        </p:txBody>
      </p:sp>
      <p:pic>
        <p:nvPicPr>
          <p:cNvPr id="4" name="Picture 3"/>
          <p:cNvPicPr>
            <a:picLocks noChangeAspect="1"/>
          </p:cNvPicPr>
          <p:nvPr/>
        </p:nvPicPr>
        <p:blipFill>
          <a:blip r:embed="rId2"/>
          <a:stretch>
            <a:fillRect/>
          </a:stretch>
        </p:blipFill>
        <p:spPr>
          <a:xfrm>
            <a:off x="9572018" y="915152"/>
            <a:ext cx="2328874" cy="2109399"/>
          </a:xfrm>
          <a:prstGeom prst="rect">
            <a:avLst/>
          </a:prstGeom>
        </p:spPr>
      </p:pic>
    </p:spTree>
    <p:extLst>
      <p:ext uri="{BB962C8B-B14F-4D97-AF65-F5344CB8AC3E}">
        <p14:creationId xmlns:p14="http://schemas.microsoft.com/office/powerpoint/2010/main" val="28996786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572018" y="915152"/>
            <a:ext cx="2328874" cy="2109399"/>
          </a:xfrm>
          <a:prstGeom prst="rect">
            <a:avLst/>
          </a:prstGeom>
        </p:spPr>
      </p:pic>
      <p:sp>
        <p:nvSpPr>
          <p:cNvPr id="5" name="Rectangle 4"/>
          <p:cNvSpPr/>
          <p:nvPr/>
        </p:nvSpPr>
        <p:spPr>
          <a:xfrm>
            <a:off x="502920" y="2239721"/>
            <a:ext cx="8016240" cy="584775"/>
          </a:xfrm>
          <a:prstGeom prst="rect">
            <a:avLst/>
          </a:prstGeom>
        </p:spPr>
        <p:txBody>
          <a:bodyPr wrap="square">
            <a:spAutoFit/>
          </a:bodyPr>
          <a:lstStyle/>
          <a:p>
            <a:pPr defTabSz="457200"/>
            <a:r>
              <a:rPr lang="en-US" sz="3200" dirty="0">
                <a:solidFill>
                  <a:prstClr val="white"/>
                </a:solidFill>
                <a:latin typeface="Arial" panose="020B0604020202020204" pitchFamily="34" charset="0"/>
                <a:ea typeface="Times New Roman" panose="02020603050405020304" pitchFamily="18" charset="0"/>
                <a:cs typeface="Arial" panose="020B0604020202020204" pitchFamily="34" charset="0"/>
              </a:rPr>
              <a:t> </a:t>
            </a:r>
            <a:endParaRPr lang="en-US" sz="3200" dirty="0">
              <a:solidFill>
                <a:prstClr val="white"/>
              </a:solidFill>
              <a:latin typeface="Arial" panose="020B0604020202020204" pitchFamily="34" charset="0"/>
              <a:ea typeface="Times New Roman" panose="02020603050405020304" pitchFamily="18" charset="0"/>
              <a:cs typeface="Times New Roman" panose="02020603050405020304" pitchFamily="18" charset="0"/>
            </a:endParaRPr>
          </a:p>
        </p:txBody>
      </p:sp>
      <p:sp>
        <p:nvSpPr>
          <p:cNvPr id="6" name="Subtitle 2"/>
          <p:cNvSpPr txBox="1">
            <a:spLocks/>
          </p:cNvSpPr>
          <p:nvPr/>
        </p:nvSpPr>
        <p:spPr>
          <a:xfrm>
            <a:off x="385970" y="1782521"/>
            <a:ext cx="8488680" cy="91440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pPr algn="ctr"/>
            <a:r>
              <a:rPr lang="en-US" sz="5400" b="1" dirty="0" smtClean="0">
                <a:solidFill>
                  <a:schemeClr val="bg1"/>
                </a:solidFill>
              </a:rPr>
              <a:t>PRESENTATION</a:t>
            </a:r>
            <a:endParaRPr lang="en-US" sz="5300" dirty="0"/>
          </a:p>
        </p:txBody>
      </p:sp>
    </p:spTree>
    <p:extLst>
      <p:ext uri="{BB962C8B-B14F-4D97-AF65-F5344CB8AC3E}">
        <p14:creationId xmlns:p14="http://schemas.microsoft.com/office/powerpoint/2010/main" val="20352051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FAACBC6-15F8-4444-A3DC-43E34D97C6A9}"/>
              </a:ext>
            </a:extLst>
          </p:cNvPr>
          <p:cNvPicPr>
            <a:picLocks noChangeAspect="1"/>
          </p:cNvPicPr>
          <p:nvPr/>
        </p:nvPicPr>
        <p:blipFill rotWithShape="1">
          <a:blip r:embed="rId3"/>
          <a:srcRect l="14069" r="4820" b="9414"/>
          <a:stretch/>
        </p:blipFill>
        <p:spPr>
          <a:xfrm>
            <a:off x="0" y="0"/>
            <a:ext cx="12287250" cy="6861341"/>
          </a:xfrm>
          <a:prstGeom prst="rect">
            <a:avLst/>
          </a:prstGeom>
        </p:spPr>
      </p:pic>
      <p:sp>
        <p:nvSpPr>
          <p:cNvPr id="2" name="Title 1"/>
          <p:cNvSpPr>
            <a:spLocks noGrp="1"/>
          </p:cNvSpPr>
          <p:nvPr>
            <p:ph type="ctrTitle" idx="4294967295"/>
          </p:nvPr>
        </p:nvSpPr>
        <p:spPr>
          <a:xfrm>
            <a:off x="457200" y="1517904"/>
            <a:ext cx="4242816" cy="1456584"/>
          </a:xfrm>
        </p:spPr>
        <p:txBody>
          <a:bodyPr>
            <a:normAutofit/>
          </a:bodyPr>
          <a:lstStyle/>
          <a:p>
            <a:r>
              <a:rPr lang="en-US" dirty="0"/>
              <a:t>La Mesa Library</a:t>
            </a:r>
            <a:br>
              <a:rPr lang="en-US" dirty="0"/>
            </a:br>
            <a:r>
              <a:rPr lang="en-US" sz="1200" dirty="0"/>
              <a:t/>
            </a:r>
            <a:br>
              <a:rPr lang="en-US" sz="1200" dirty="0"/>
            </a:br>
            <a:r>
              <a:rPr lang="en-US" sz="2800" dirty="0"/>
              <a:t>City Council Update</a:t>
            </a:r>
          </a:p>
        </p:txBody>
      </p:sp>
      <p:sp>
        <p:nvSpPr>
          <p:cNvPr id="3" name="Subtitle 2"/>
          <p:cNvSpPr>
            <a:spLocks noGrp="1"/>
          </p:cNvSpPr>
          <p:nvPr>
            <p:ph type="subTitle" idx="4294967295"/>
          </p:nvPr>
        </p:nvSpPr>
        <p:spPr>
          <a:xfrm>
            <a:off x="457201" y="4362434"/>
            <a:ext cx="3532094" cy="977662"/>
          </a:xfrm>
        </p:spPr>
        <p:txBody>
          <a:bodyPr>
            <a:normAutofit lnSpcReduction="10000"/>
          </a:bodyPr>
          <a:lstStyle/>
          <a:p>
            <a:r>
              <a:rPr lang="en-US" dirty="0"/>
              <a:t>Chelsie Harris</a:t>
            </a:r>
          </a:p>
          <a:p>
            <a:r>
              <a:rPr lang="en-US" dirty="0"/>
              <a:t>Branch Manager</a:t>
            </a:r>
          </a:p>
        </p:txBody>
      </p:sp>
      <p:sp>
        <p:nvSpPr>
          <p:cNvPr id="8" name="Oval 7">
            <a:extLst>
              <a:ext uri="{FF2B5EF4-FFF2-40B4-BE49-F238E27FC236}">
                <a16:creationId xmlns:a16="http://schemas.microsoft.com/office/drawing/2014/main" id="{82527FFA-C729-4026-876D-D082A3113692}"/>
              </a:ext>
            </a:extLst>
          </p:cNvPr>
          <p:cNvSpPr/>
          <p:nvPr/>
        </p:nvSpPr>
        <p:spPr>
          <a:xfrm>
            <a:off x="-559395" y="457201"/>
            <a:ext cx="5862917" cy="58629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CD7CBEF7-96F4-489D-A119-D8409CAE1915}"/>
              </a:ext>
            </a:extLst>
          </p:cNvPr>
          <p:cNvSpPr txBox="1">
            <a:spLocks/>
          </p:cNvSpPr>
          <p:nvPr/>
        </p:nvSpPr>
        <p:spPr>
          <a:xfrm>
            <a:off x="308206" y="1929433"/>
            <a:ext cx="4693024" cy="1417288"/>
          </a:xfrm>
          <a:prstGeom prst="rect">
            <a:avLst/>
          </a:prstGeom>
        </p:spPr>
        <p:txBody>
          <a:bodyPr anchor="b">
            <a:normAutofit/>
          </a:bodyPr>
          <a:lstStyle>
            <a:lvl1pPr algn="l" defTabSz="914400" rtl="0" eaLnBrk="1" latinLnBrk="0" hangingPunct="1">
              <a:lnSpc>
                <a:spcPct val="90000"/>
              </a:lnSpc>
              <a:spcBef>
                <a:spcPct val="0"/>
              </a:spcBef>
              <a:buNone/>
              <a:defRPr sz="3600" b="1" kern="1200">
                <a:solidFill>
                  <a:srgbClr val="404040"/>
                </a:solidFill>
                <a:latin typeface="Arial" charset="0"/>
                <a:ea typeface="Arial" charset="0"/>
                <a:cs typeface="Arial"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500" b="1" i="0" u="none" strike="noStrike" kern="1200" cap="none" spc="0" normalizeH="0" baseline="0" noProof="0" dirty="0">
                <a:ln>
                  <a:noFill/>
                </a:ln>
                <a:solidFill>
                  <a:srgbClr val="404040"/>
                </a:solidFill>
                <a:effectLst/>
                <a:uLnTx/>
                <a:uFillTx/>
                <a:latin typeface="Arial" charset="0"/>
                <a:cs typeface="Arial" charset="0"/>
              </a:rPr>
              <a:t>Lemon Grove Library</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404040"/>
                </a:solidFill>
                <a:effectLst/>
                <a:uLnTx/>
                <a:uFillTx/>
                <a:latin typeface="Arial" charset="0"/>
                <a:cs typeface="Arial" charset="0"/>
              </a:rPr>
              <a:t>City Council Update</a:t>
            </a:r>
          </a:p>
        </p:txBody>
      </p:sp>
      <p:sp>
        <p:nvSpPr>
          <p:cNvPr id="10" name="Subtitle 2">
            <a:extLst>
              <a:ext uri="{FF2B5EF4-FFF2-40B4-BE49-F238E27FC236}">
                <a16:creationId xmlns:a16="http://schemas.microsoft.com/office/drawing/2014/main" id="{E78E933A-DF27-40B6-AA75-F9C09B55A681}"/>
              </a:ext>
            </a:extLst>
          </p:cNvPr>
          <p:cNvSpPr txBox="1">
            <a:spLocks/>
          </p:cNvSpPr>
          <p:nvPr/>
        </p:nvSpPr>
        <p:spPr>
          <a:xfrm>
            <a:off x="308206" y="4088114"/>
            <a:ext cx="3532094" cy="1655762"/>
          </a:xfrm>
          <a:prstGeom prst="rect">
            <a:avLst/>
          </a:prstGeom>
        </p:spPr>
        <p:txBody>
          <a:bodyPr/>
          <a:lstStyle>
            <a:lvl1pPr marL="0" indent="0" algn="l" defTabSz="914400" rtl="0" eaLnBrk="1" latinLnBrk="0" hangingPunct="1">
              <a:lnSpc>
                <a:spcPct val="90000"/>
              </a:lnSpc>
              <a:spcBef>
                <a:spcPts val="1000"/>
              </a:spcBef>
              <a:buFont typeface="Arial"/>
              <a:buNone/>
              <a:defRPr sz="2400" kern="1200">
                <a:solidFill>
                  <a:srgbClr val="404040"/>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rgbClr val="404040"/>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charset="0"/>
              <a:buNone/>
              <a:defRPr sz="1800" kern="1200">
                <a:solidFill>
                  <a:srgbClr val="404040"/>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a:buNone/>
              <a:defRPr sz="1600" kern="1200">
                <a:solidFill>
                  <a:srgbClr val="404040"/>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a:buNone/>
              <a:defRPr sz="1600" b="1" kern="1200">
                <a:solidFill>
                  <a:srgbClr val="404040"/>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2400" b="0" i="0" u="none" strike="noStrike" kern="1200" cap="none" spc="0" normalizeH="0" baseline="0" noProof="0" dirty="0">
                <a:ln>
                  <a:noFill/>
                </a:ln>
                <a:solidFill>
                  <a:srgbClr val="404040"/>
                </a:solidFill>
                <a:effectLst/>
                <a:uLnTx/>
                <a:uFillTx/>
                <a:latin typeface="Arial" charset="0"/>
                <a:cs typeface="Arial" charset="0"/>
              </a:rPr>
              <a:t>Laura Mendez</a:t>
            </a:r>
          </a:p>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2400" b="0" i="0" u="none" strike="noStrike" kern="1200" cap="none" spc="0" normalizeH="0" baseline="0" noProof="0" dirty="0">
                <a:ln>
                  <a:noFill/>
                </a:ln>
                <a:solidFill>
                  <a:srgbClr val="404040"/>
                </a:solidFill>
                <a:effectLst/>
                <a:uLnTx/>
                <a:uFillTx/>
                <a:latin typeface="Arial" charset="0"/>
                <a:cs typeface="Arial" charset="0"/>
              </a:rPr>
              <a:t>Branch Manager</a:t>
            </a:r>
          </a:p>
        </p:txBody>
      </p:sp>
      <p:pic>
        <p:nvPicPr>
          <p:cNvPr id="11" name="Picture 10">
            <a:extLst>
              <a:ext uri="{FF2B5EF4-FFF2-40B4-BE49-F238E27FC236}">
                <a16:creationId xmlns:a16="http://schemas.microsoft.com/office/drawing/2014/main" id="{E8384370-6F65-47BB-AD88-ED8F88889BCC}"/>
              </a:ext>
            </a:extLst>
          </p:cNvPr>
          <p:cNvPicPr>
            <a:picLocks noChangeAspect="1"/>
          </p:cNvPicPr>
          <p:nvPr/>
        </p:nvPicPr>
        <p:blipFill rotWithShape="1">
          <a:blip r:embed="rId4"/>
          <a:srcRect l="65819" t="-16317"/>
          <a:stretch/>
        </p:blipFill>
        <p:spPr>
          <a:xfrm>
            <a:off x="-559395" y="3621041"/>
            <a:ext cx="4849904" cy="164751"/>
          </a:xfrm>
          <a:prstGeom prst="rect">
            <a:avLst/>
          </a:prstGeom>
        </p:spPr>
      </p:pic>
      <p:sp>
        <p:nvSpPr>
          <p:cNvPr id="5" name="AutoShape 4" descr="https://sdcountycagov.sharepoint.com/sites/SDCL/Publicity/Images1/Carlos%20Cortez%20(2).JPG">
            <a:extLst>
              <a:ext uri="{FF2B5EF4-FFF2-40B4-BE49-F238E27FC236}">
                <a16:creationId xmlns:a16="http://schemas.microsoft.com/office/drawing/2014/main" id="{B0283C6C-90DF-4655-9550-A7ADC26E110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1782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798CEC98-3C3F-4BEC-8CBD-C4ABD9481941}"/>
              </a:ext>
            </a:extLst>
          </p:cNvPr>
          <p:cNvSpPr/>
          <p:nvPr/>
        </p:nvSpPr>
        <p:spPr>
          <a:xfrm>
            <a:off x="11514927" y="6263687"/>
            <a:ext cx="399245" cy="399245"/>
          </a:xfrm>
          <a:prstGeom prst="ellipse">
            <a:avLst/>
          </a:prstGeom>
          <a:solidFill>
            <a:srgbClr val="B3C6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69449A3-B72D-4613-8FDB-17FA299293D4}"/>
              </a:ext>
            </a:extLst>
          </p:cNvPr>
          <p:cNvSpPr/>
          <p:nvPr/>
        </p:nvSpPr>
        <p:spPr>
          <a:xfrm>
            <a:off x="0" y="0"/>
            <a:ext cx="5434886" cy="6858000"/>
          </a:xfrm>
          <a:prstGeom prst="rect">
            <a:avLst/>
          </a:prstGeom>
          <a:solidFill>
            <a:srgbClr val="2C9F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7B42ACB-B72B-4F48-B7B7-DB66099AA7EB}"/>
              </a:ext>
            </a:extLst>
          </p:cNvPr>
          <p:cNvSpPr>
            <a:spLocks noGrp="1"/>
          </p:cNvSpPr>
          <p:nvPr>
            <p:ph type="title" idx="4294967295"/>
          </p:nvPr>
        </p:nvSpPr>
        <p:spPr>
          <a:xfrm>
            <a:off x="115911" y="1365161"/>
            <a:ext cx="5318974" cy="585990"/>
          </a:xfrm>
        </p:spPr>
        <p:txBody>
          <a:bodyPr>
            <a:normAutofit fontScale="90000"/>
          </a:bodyPr>
          <a:lstStyle/>
          <a:p>
            <a:r>
              <a:rPr lang="en-US" dirty="0">
                <a:solidFill>
                  <a:schemeClr val="bg1"/>
                </a:solidFill>
              </a:rPr>
              <a:t>San Diego County Library</a:t>
            </a:r>
          </a:p>
        </p:txBody>
      </p:sp>
      <p:sp>
        <p:nvSpPr>
          <p:cNvPr id="5" name="Slide Number Placeholder 4">
            <a:extLst>
              <a:ext uri="{FF2B5EF4-FFF2-40B4-BE49-F238E27FC236}">
                <a16:creationId xmlns:a16="http://schemas.microsoft.com/office/drawing/2014/main" id="{409C177B-594B-42AC-9056-69C4EBE76B77}"/>
              </a:ext>
            </a:extLst>
          </p:cNvPr>
          <p:cNvSpPr>
            <a:spLocks noGrp="1"/>
          </p:cNvSpPr>
          <p:nvPr>
            <p:ph type="sldNum" sz="quarter" idx="4294967295"/>
          </p:nvPr>
        </p:nvSpPr>
        <p:spPr>
          <a:xfrm>
            <a:off x="11555454" y="6268652"/>
            <a:ext cx="462566" cy="30910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5AE0315-E274-B94E-BB40-999B37EFC6E1}" type="slidenum">
              <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 name="Picture 78">
            <a:extLst>
              <a:ext uri="{FF2B5EF4-FFF2-40B4-BE49-F238E27FC236}">
                <a16:creationId xmlns:a16="http://schemas.microsoft.com/office/drawing/2014/main" id="{07045F84-7C66-4FDE-84C2-58E70D1287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999" t="8851" r="29139" b="11609"/>
          <a:stretch/>
        </p:blipFill>
        <p:spPr bwMode="auto">
          <a:xfrm>
            <a:off x="5586578" y="613654"/>
            <a:ext cx="6453729" cy="51689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itle 1">
            <a:extLst>
              <a:ext uri="{FF2B5EF4-FFF2-40B4-BE49-F238E27FC236}">
                <a16:creationId xmlns:a16="http://schemas.microsoft.com/office/drawing/2014/main" id="{A54E966E-7D21-420F-81C2-EBBB59D92748}"/>
              </a:ext>
            </a:extLst>
          </p:cNvPr>
          <p:cNvSpPr txBox="1">
            <a:spLocks/>
          </p:cNvSpPr>
          <p:nvPr/>
        </p:nvSpPr>
        <p:spPr>
          <a:xfrm>
            <a:off x="151693" y="3043733"/>
            <a:ext cx="5318974" cy="191959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bg1"/>
                </a:solidFill>
                <a:latin typeface="Arial" charset="0"/>
                <a:ea typeface="Arial" charset="0"/>
                <a:cs typeface="Arial" charset="0"/>
              </a:defRPr>
            </a:lvl1pPr>
          </a:lstStyle>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3000" b="0" i="0" u="none" strike="noStrike" kern="1200" cap="none" spc="0" normalizeH="0" baseline="0" noProof="0" dirty="0">
                <a:ln>
                  <a:noFill/>
                </a:ln>
                <a:solidFill>
                  <a:prstClr val="white"/>
                </a:solidFill>
                <a:effectLst/>
                <a:uLnTx/>
                <a:uFillTx/>
                <a:latin typeface="Arial" charset="0"/>
                <a:cs typeface="Arial" charset="0"/>
              </a:rPr>
              <a:t>33 branches</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rial" charset="0"/>
              <a:cs typeface="Arial" charset="0"/>
            </a:endParaRP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3000" b="0" i="0" u="none" strike="noStrike" kern="1200" cap="none" spc="0" normalizeH="0" baseline="0" noProof="0" dirty="0">
                <a:ln>
                  <a:noFill/>
                </a:ln>
                <a:solidFill>
                  <a:prstClr val="white"/>
                </a:solidFill>
                <a:effectLst/>
                <a:uLnTx/>
                <a:uFillTx/>
                <a:latin typeface="Arial" charset="0"/>
                <a:cs typeface="Arial" charset="0"/>
              </a:rPr>
              <a:t>2 bookmobiles</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rial" charset="0"/>
              <a:cs typeface="Arial" charset="0"/>
            </a:endParaRPr>
          </a:p>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3000" b="0" i="0" u="none" strike="noStrike" kern="1200" cap="none" spc="0" normalizeH="0" baseline="0" noProof="0" dirty="0">
                <a:ln>
                  <a:noFill/>
                </a:ln>
                <a:solidFill>
                  <a:prstClr val="white"/>
                </a:solidFill>
                <a:effectLst/>
                <a:uLnTx/>
                <a:uFillTx/>
                <a:latin typeface="Arial" charset="0"/>
                <a:cs typeface="Arial" charset="0"/>
              </a:rPr>
              <a:t>4 self-service kiosks</a:t>
            </a:r>
          </a:p>
        </p:txBody>
      </p:sp>
      <p:pic>
        <p:nvPicPr>
          <p:cNvPr id="12" name="Picture 11">
            <a:extLst>
              <a:ext uri="{FF2B5EF4-FFF2-40B4-BE49-F238E27FC236}">
                <a16:creationId xmlns:a16="http://schemas.microsoft.com/office/drawing/2014/main" id="{2F3162DF-CE0D-41E1-B10F-FFEB441EEDE2}"/>
              </a:ext>
            </a:extLst>
          </p:cNvPr>
          <p:cNvPicPr>
            <a:picLocks noChangeAspect="1"/>
          </p:cNvPicPr>
          <p:nvPr/>
        </p:nvPicPr>
        <p:blipFill rotWithShape="1">
          <a:blip r:embed="rId4"/>
          <a:srcRect l="66764" t="2" b="-2"/>
          <a:stretch/>
        </p:blipFill>
        <p:spPr>
          <a:xfrm>
            <a:off x="-1" y="2498502"/>
            <a:ext cx="4052111" cy="121705"/>
          </a:xfrm>
          <a:prstGeom prst="rect">
            <a:avLst/>
          </a:prstGeom>
        </p:spPr>
      </p:pic>
    </p:spTree>
    <p:extLst>
      <p:ext uri="{BB962C8B-B14F-4D97-AF65-F5344CB8AC3E}">
        <p14:creationId xmlns:p14="http://schemas.microsoft.com/office/powerpoint/2010/main" val="2485678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C6BC080-DE2B-461F-BB57-AA1293054490}"/>
              </a:ext>
            </a:extLst>
          </p:cNvPr>
          <p:cNvSpPr/>
          <p:nvPr/>
        </p:nvSpPr>
        <p:spPr>
          <a:xfrm>
            <a:off x="0" y="0"/>
            <a:ext cx="12192000" cy="1178417"/>
          </a:xfrm>
          <a:prstGeom prst="rect">
            <a:avLst/>
          </a:prstGeom>
          <a:solidFill>
            <a:srgbClr val="FF8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435A1558-4201-4A8A-8203-442FB696F80C}"/>
              </a:ext>
            </a:extLst>
          </p:cNvPr>
          <p:cNvSpPr/>
          <p:nvPr/>
        </p:nvSpPr>
        <p:spPr>
          <a:xfrm>
            <a:off x="10996413" y="-293221"/>
            <a:ext cx="1347987" cy="1347987"/>
          </a:xfrm>
          <a:prstGeom prst="ellipse">
            <a:avLst/>
          </a:prstGeom>
          <a:solidFill>
            <a:srgbClr val="B31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A895DF4A-56E3-47BF-A26B-EFCC24E84A36}"/>
              </a:ext>
            </a:extLst>
          </p:cNvPr>
          <p:cNvSpPr/>
          <p:nvPr/>
        </p:nvSpPr>
        <p:spPr>
          <a:xfrm>
            <a:off x="10484469" y="747294"/>
            <a:ext cx="631076" cy="631076"/>
          </a:xfrm>
          <a:prstGeom prst="ellipse">
            <a:avLst/>
          </a:prstGeom>
          <a:solidFill>
            <a:srgbClr val="2C9F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1AB06505-6CC0-4675-AC8A-95EB091EA840}"/>
              </a:ext>
            </a:extLst>
          </p:cNvPr>
          <p:cNvSpPr>
            <a:spLocks noGrp="1"/>
          </p:cNvSpPr>
          <p:nvPr>
            <p:ph type="sldNum" sz="quarter" idx="12"/>
          </p:nvPr>
        </p:nvSpPr>
        <p:spPr>
          <a:xfrm>
            <a:off x="11523370" y="6268652"/>
            <a:ext cx="462566" cy="309102"/>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589283A-B2F3-994B-AB2E-5C9A049BED0C}" type="slidenum">
              <a:rPr kumimoji="0" lang="en-US" sz="1200" b="1" i="0" u="none" strike="noStrike" kern="1200" cap="none" spc="0" normalizeH="0" baseline="0" noProof="0" smtClean="0">
                <a:ln>
                  <a:noFill/>
                </a:ln>
                <a:solidFill>
                  <a:prstClr val="white"/>
                </a:solidFill>
                <a:effectLst/>
                <a:uLnTx/>
                <a:uFillTx/>
                <a:latin typeface="Arial" charset="0"/>
                <a:cs typeface="Arial" charset="0"/>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sz="1200" b="1" i="0" u="none" strike="noStrike" kern="1200" cap="none" spc="0" normalizeH="0" baseline="0" noProof="0" dirty="0">
              <a:ln>
                <a:noFill/>
              </a:ln>
              <a:solidFill>
                <a:prstClr val="white"/>
              </a:solidFill>
              <a:effectLst/>
              <a:uLnTx/>
              <a:uFillTx/>
              <a:latin typeface="Arial" charset="0"/>
              <a:cs typeface="Arial" charset="0"/>
            </a:endParaRPr>
          </a:p>
        </p:txBody>
      </p:sp>
      <p:sp>
        <p:nvSpPr>
          <p:cNvPr id="4" name="Title 3">
            <a:extLst>
              <a:ext uri="{FF2B5EF4-FFF2-40B4-BE49-F238E27FC236}">
                <a16:creationId xmlns:a16="http://schemas.microsoft.com/office/drawing/2014/main" id="{65851D1F-A130-47E8-A4D4-7E30098190E0}"/>
              </a:ext>
            </a:extLst>
          </p:cNvPr>
          <p:cNvSpPr>
            <a:spLocks noGrp="1"/>
          </p:cNvSpPr>
          <p:nvPr>
            <p:ph type="title"/>
          </p:nvPr>
        </p:nvSpPr>
        <p:spPr/>
        <p:txBody>
          <a:bodyPr/>
          <a:lstStyle/>
          <a:p>
            <a:r>
              <a:rPr lang="en-US" dirty="0"/>
              <a:t>SDCL’s Mission Statement</a:t>
            </a:r>
          </a:p>
        </p:txBody>
      </p:sp>
      <p:sp>
        <p:nvSpPr>
          <p:cNvPr id="9" name="Content Placeholder 1">
            <a:extLst>
              <a:ext uri="{FF2B5EF4-FFF2-40B4-BE49-F238E27FC236}">
                <a16:creationId xmlns:a16="http://schemas.microsoft.com/office/drawing/2014/main" id="{9C496188-86E9-433C-A924-3D7612C77757}"/>
              </a:ext>
            </a:extLst>
          </p:cNvPr>
          <p:cNvSpPr>
            <a:spLocks noGrp="1"/>
          </p:cNvSpPr>
          <p:nvPr>
            <p:ph idx="1"/>
          </p:nvPr>
        </p:nvSpPr>
        <p:spPr>
          <a:xfrm>
            <a:off x="838200" y="2276571"/>
            <a:ext cx="10515600" cy="4272521"/>
          </a:xfrm>
        </p:spPr>
        <p:txBody>
          <a:bodyPr/>
          <a:lstStyle/>
          <a:p>
            <a:pPr algn="ctr"/>
            <a:r>
              <a:rPr lang="en-US" sz="4400" dirty="0">
                <a:latin typeface="Arial" panose="020B0604020202020204" pitchFamily="34" charset="0"/>
                <a:ea typeface="Open Sans" panose="020B0606030504020204" pitchFamily="34" charset="0"/>
                <a:cs typeface="Arial" panose="020B0604020202020204" pitchFamily="34" charset="0"/>
              </a:rPr>
              <a:t>“We celebrate our communities and dedicate our passion and expertise to help you create your own story.”</a:t>
            </a:r>
          </a:p>
          <a:p>
            <a:pPr algn="ctr"/>
            <a:endParaRPr lang="en-US" sz="4400" dirty="0">
              <a:latin typeface="Arial" panose="020B0604020202020204" pitchFamily="34" charset="0"/>
              <a:ea typeface="Open Sans" panose="020B0606030504020204" pitchFamily="34" charset="0"/>
              <a:cs typeface="Arial" panose="020B0604020202020204" pitchFamily="34" charset="0"/>
            </a:endParaRPr>
          </a:p>
          <a:p>
            <a:pPr algn="r"/>
            <a:r>
              <a:rPr lang="en-US" dirty="0">
                <a:latin typeface="Arial" panose="020B0604020202020204" pitchFamily="34" charset="0"/>
                <a:ea typeface="Open Sans" panose="020B0606030504020204" pitchFamily="34" charset="0"/>
                <a:cs typeface="Arial" panose="020B0604020202020204" pitchFamily="34" charset="0"/>
              </a:rPr>
              <a:t>- The San Diego County Library Staff</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8176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74E31F-D608-4418-99AE-32E889949CB3}"/>
              </a:ext>
            </a:extLst>
          </p:cNvPr>
          <p:cNvSpPr/>
          <p:nvPr/>
        </p:nvSpPr>
        <p:spPr>
          <a:xfrm>
            <a:off x="0" y="0"/>
            <a:ext cx="12192000" cy="1178417"/>
          </a:xfrm>
          <a:prstGeom prst="rect">
            <a:avLst/>
          </a:prstGeom>
          <a:solidFill>
            <a:srgbClr val="FF8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D129141D-A787-4A0F-B994-AFA5CBF952F7}"/>
              </a:ext>
            </a:extLst>
          </p:cNvPr>
          <p:cNvSpPr/>
          <p:nvPr/>
        </p:nvSpPr>
        <p:spPr>
          <a:xfrm>
            <a:off x="10996413" y="-293221"/>
            <a:ext cx="1347987" cy="1347987"/>
          </a:xfrm>
          <a:prstGeom prst="ellipse">
            <a:avLst/>
          </a:prstGeom>
          <a:solidFill>
            <a:srgbClr val="B31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B35595B5-5DCF-4DCB-8AA7-4876632742AD}"/>
              </a:ext>
            </a:extLst>
          </p:cNvPr>
          <p:cNvSpPr/>
          <p:nvPr/>
        </p:nvSpPr>
        <p:spPr>
          <a:xfrm>
            <a:off x="10484469" y="747294"/>
            <a:ext cx="631076" cy="631076"/>
          </a:xfrm>
          <a:prstGeom prst="ellipse">
            <a:avLst/>
          </a:prstGeom>
          <a:solidFill>
            <a:srgbClr val="2C9F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7CFC24AF-01BC-439E-9652-1F5D418813F4}"/>
              </a:ext>
            </a:extLst>
          </p:cNvPr>
          <p:cNvSpPr>
            <a:spLocks noGrp="1"/>
          </p:cNvSpPr>
          <p:nvPr>
            <p:ph type="sldNum" sz="quarter" idx="12"/>
          </p:nvPr>
        </p:nvSpPr>
        <p:spPr>
          <a:xfrm>
            <a:off x="11523370" y="6268652"/>
            <a:ext cx="462566" cy="309102"/>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589283A-B2F3-994B-AB2E-5C9A049BED0C}" type="slidenum">
              <a:rPr kumimoji="0" lang="en-US" sz="1200" b="1" i="0" u="none" strike="noStrike" kern="1200" cap="none" spc="0" normalizeH="0" baseline="0" noProof="0" smtClean="0">
                <a:ln>
                  <a:noFill/>
                </a:ln>
                <a:solidFill>
                  <a:prstClr val="white"/>
                </a:solidFill>
                <a:effectLst/>
                <a:uLnTx/>
                <a:uFillTx/>
                <a:latin typeface="Arial" charset="0"/>
                <a:cs typeface="Arial" charset="0"/>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sz="1200" b="1" i="0" u="none" strike="noStrike" kern="1200" cap="none" spc="0" normalizeH="0" baseline="0" noProof="0" dirty="0">
              <a:ln>
                <a:noFill/>
              </a:ln>
              <a:solidFill>
                <a:prstClr val="white"/>
              </a:solidFill>
              <a:effectLst/>
              <a:uLnTx/>
              <a:uFillTx/>
              <a:latin typeface="Arial" charset="0"/>
              <a:cs typeface="Arial" charset="0"/>
            </a:endParaRPr>
          </a:p>
        </p:txBody>
      </p:sp>
      <p:sp>
        <p:nvSpPr>
          <p:cNvPr id="4" name="Title 3">
            <a:extLst>
              <a:ext uri="{FF2B5EF4-FFF2-40B4-BE49-F238E27FC236}">
                <a16:creationId xmlns:a16="http://schemas.microsoft.com/office/drawing/2014/main" id="{24BE6C0F-9C4D-4E1C-9535-35340A908EC6}"/>
              </a:ext>
            </a:extLst>
          </p:cNvPr>
          <p:cNvSpPr>
            <a:spLocks noGrp="1"/>
          </p:cNvSpPr>
          <p:nvPr>
            <p:ph type="title"/>
          </p:nvPr>
        </p:nvSpPr>
        <p:spPr/>
        <p:txBody>
          <a:bodyPr/>
          <a:lstStyle/>
          <a:p>
            <a:r>
              <a:rPr lang="en-US" dirty="0"/>
              <a:t>SDCL’s Guiding Principles</a:t>
            </a:r>
          </a:p>
        </p:txBody>
      </p:sp>
      <p:sp>
        <p:nvSpPr>
          <p:cNvPr id="5" name="Text Box 2">
            <a:extLst>
              <a:ext uri="{FF2B5EF4-FFF2-40B4-BE49-F238E27FC236}">
                <a16:creationId xmlns:a16="http://schemas.microsoft.com/office/drawing/2014/main" id="{8A96065A-44AC-4A60-B926-CC0DAA875F17}"/>
              </a:ext>
            </a:extLst>
          </p:cNvPr>
          <p:cNvSpPr txBox="1">
            <a:spLocks noChangeArrowheads="1"/>
          </p:cNvSpPr>
          <p:nvPr/>
        </p:nvSpPr>
        <p:spPr bwMode="auto">
          <a:xfrm>
            <a:off x="4744885" y="1707780"/>
            <a:ext cx="6869083" cy="39297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7200" b="1" i="0" u="none" strike="noStrike" kern="1200" cap="none" spc="0" normalizeH="0" baseline="0" noProof="0" dirty="0">
                <a:ln>
                  <a:noFill/>
                </a:ln>
                <a:solidFill>
                  <a:srgbClr val="B31237"/>
                </a:solidFill>
                <a:effectLst/>
                <a:uLnTx/>
                <a:uFillTx/>
                <a:latin typeface="Arial" panose="020B0604020202020204" pitchFamily="34" charset="0"/>
                <a:ea typeface="+mn-ea"/>
                <a:cs typeface="Arial" panose="020B0604020202020204" pitchFamily="34" charset="0"/>
              </a:rPr>
              <a:t>Learn</a:t>
            </a:r>
            <a:endParaRPr kumimoji="0" lang="en-US" altLang="en-US" sz="7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We promote learning, exploration, and discovery for fulfillment and personal growth.</a:t>
            </a:r>
            <a:endParaRPr kumimoji="0" lang="en-US" altLang="en-US" sz="4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6" name="Picture 5" descr="A person sitting at a table&#10;&#10;Description automatically generated">
            <a:extLst>
              <a:ext uri="{FF2B5EF4-FFF2-40B4-BE49-F238E27FC236}">
                <a16:creationId xmlns:a16="http://schemas.microsoft.com/office/drawing/2014/main" id="{50607978-3D36-4C8E-8ABA-0E94C1E6C738}"/>
              </a:ext>
            </a:extLst>
          </p:cNvPr>
          <p:cNvPicPr>
            <a:picLocks noChangeAspect="1"/>
          </p:cNvPicPr>
          <p:nvPr/>
        </p:nvPicPr>
        <p:blipFill>
          <a:blip r:embed="rId3"/>
          <a:stretch>
            <a:fillRect/>
          </a:stretch>
        </p:blipFill>
        <p:spPr>
          <a:xfrm>
            <a:off x="0" y="1178416"/>
            <a:ext cx="4012574" cy="2675049"/>
          </a:xfrm>
          <a:prstGeom prst="rect">
            <a:avLst/>
          </a:prstGeom>
        </p:spPr>
      </p:pic>
      <p:pic>
        <p:nvPicPr>
          <p:cNvPr id="8" name="Picture 7">
            <a:extLst>
              <a:ext uri="{FF2B5EF4-FFF2-40B4-BE49-F238E27FC236}">
                <a16:creationId xmlns:a16="http://schemas.microsoft.com/office/drawing/2014/main" id="{0B94E318-B0B4-4FF8-9DCE-D7990E03A61F}"/>
              </a:ext>
            </a:extLst>
          </p:cNvPr>
          <p:cNvPicPr>
            <a:picLocks noChangeAspect="1"/>
          </p:cNvPicPr>
          <p:nvPr/>
        </p:nvPicPr>
        <p:blipFill>
          <a:blip r:embed="rId4"/>
          <a:stretch>
            <a:fillRect/>
          </a:stretch>
        </p:blipFill>
        <p:spPr>
          <a:xfrm>
            <a:off x="1" y="3672663"/>
            <a:ext cx="4012574" cy="3185337"/>
          </a:xfrm>
          <a:prstGeom prst="rect">
            <a:avLst/>
          </a:prstGeom>
        </p:spPr>
      </p:pic>
    </p:spTree>
    <p:extLst>
      <p:ext uri="{BB962C8B-B14F-4D97-AF65-F5344CB8AC3E}">
        <p14:creationId xmlns:p14="http://schemas.microsoft.com/office/powerpoint/2010/main" val="2882057534"/>
      </p:ext>
    </p:extLst>
  </p:cSld>
  <p:clrMapOvr>
    <a:masterClrMapping/>
  </p:clrMapOvr>
</p:sld>
</file>

<file path=ppt/theme/theme1.xml><?xml version="1.0" encoding="utf-8"?>
<a:theme xmlns:a="http://schemas.openxmlformats.org/drawingml/2006/main" name="Fra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8-SDCL-0398_SDCL_PPT_Template_R3" id="{B8A00C92-BD6C-6445-977F-C4E9945A6946}" vid="{FB584DD5-DAE1-FD4B-A445-7107A8936432}"/>
    </a:ext>
  </a:extLst>
</a:theme>
</file>

<file path=ppt/theme/theme3.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252</TotalTime>
  <Words>3271</Words>
  <Application>Microsoft Office PowerPoint</Application>
  <PresentationFormat>Widescreen</PresentationFormat>
  <Paragraphs>272</Paragraphs>
  <Slides>46</Slides>
  <Notes>37</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46</vt:i4>
      </vt:variant>
    </vt:vector>
  </HeadingPairs>
  <TitlesOfParts>
    <vt:vector size="60" baseType="lpstr">
      <vt:lpstr>Arial</vt:lpstr>
      <vt:lpstr>Calibri</vt:lpstr>
      <vt:lpstr>Calibri (Body)</vt:lpstr>
      <vt:lpstr>Calibri Light</vt:lpstr>
      <vt:lpstr>Corbel</vt:lpstr>
      <vt:lpstr>Open Sans</vt:lpstr>
      <vt:lpstr>Times New Roman</vt:lpstr>
      <vt:lpstr>Trebuchet MS</vt:lpstr>
      <vt:lpstr>Wingdings 2</vt:lpstr>
      <vt:lpstr>Wingdings 3</vt:lpstr>
      <vt:lpstr>Frame</vt:lpstr>
      <vt:lpstr>Office Theme</vt:lpstr>
      <vt:lpstr>Facet</vt:lpstr>
      <vt:lpstr>1_Office Theme</vt:lpstr>
      <vt:lpstr>Lemon Grove City Council Virtual Meeting</vt:lpstr>
      <vt:lpstr>PowerPoint Presentation</vt:lpstr>
      <vt:lpstr>PowerPoint Presentation</vt:lpstr>
      <vt:lpstr>PowerPoint Presentation</vt:lpstr>
      <vt:lpstr>PowerPoint Presentation</vt:lpstr>
      <vt:lpstr>La Mesa Library  City Council Update</vt:lpstr>
      <vt:lpstr>San Diego County Library</vt:lpstr>
      <vt:lpstr>SDCL’s Mission Statement</vt:lpstr>
      <vt:lpstr>SDCL’s Guiding Principles</vt:lpstr>
      <vt:lpstr>SDCL’s Guiding Principles</vt:lpstr>
      <vt:lpstr>SDCL’s Guiding Principles</vt:lpstr>
      <vt:lpstr>SDCL’s Guiding Principles</vt:lpstr>
      <vt:lpstr>PowerPoint Presentation</vt:lpstr>
      <vt:lpstr>PowerPoint Presentation</vt:lpstr>
      <vt:lpstr>PowerPoint Presentation</vt:lpstr>
      <vt:lpstr>PUBLIC COMMENT  Public Comment is due to the City Clerk via email 24 hours prior to the meeting.   To email the City  Council your comments following the meeting please send to: schapel@lemongrove.ca.gov </vt:lpstr>
      <vt:lpstr>CITY COUNCIL ORAL COMMENTS AND REPORTS ON MEETINGS ATTENDED AT THE EXPENSE OF THE CITY</vt:lpstr>
      <vt:lpstr>CITY MANAGER REPORT</vt:lpstr>
      <vt:lpstr> 1. CONSENT CALENDAR  </vt:lpstr>
      <vt:lpstr> 2. REPORT TO COUNCIL  Video Federation and Integration; SafeSanDiego – Lemon Grove      Presented by:  Mike Rand, Sheriff’s Lieutenant </vt:lpstr>
      <vt:lpstr>History</vt:lpstr>
      <vt:lpstr>Functionality</vt:lpstr>
      <vt:lpstr>SafeSanDiego-Lemon Grove</vt:lpstr>
      <vt:lpstr>Law Enforcement Calls for Service</vt:lpstr>
      <vt:lpstr>Sheriff Owned Cameras </vt:lpstr>
      <vt:lpstr>City/Sheriff Camera Locations</vt:lpstr>
      <vt:lpstr>Imagery for Law Enforcement Use</vt:lpstr>
      <vt:lpstr>PowerPoint Presentation</vt:lpstr>
      <vt:lpstr>PowerPoint Presentation</vt:lpstr>
      <vt:lpstr>What's the benefit?</vt:lpstr>
      <vt:lpstr>Policy</vt:lpstr>
      <vt:lpstr>Public Outreach</vt:lpstr>
      <vt:lpstr>Potential Federated Camera Locations</vt:lpstr>
      <vt:lpstr>What's next?</vt:lpstr>
      <vt:lpstr>Questions??</vt:lpstr>
      <vt:lpstr> Recommendation:  Receive Report and Provide Direction to Staff Regarding Safe San Diego Lemon Grove Pilot Project.</vt:lpstr>
      <vt:lpstr>3. General Plan Housing  Element Update      Presented by: Noah Alvey,   Community Development Manager</vt:lpstr>
      <vt:lpstr>Background</vt:lpstr>
      <vt:lpstr>Housing Element Components</vt:lpstr>
      <vt:lpstr>Regional Housing Needs Assessment (RHNA)</vt:lpstr>
      <vt:lpstr>Schedule</vt:lpstr>
      <vt:lpstr> Recommendation:  </vt:lpstr>
      <vt:lpstr> 4. REPORT  TO COUNCIL  City Manager Employment Contract and Performance Evaluation Timeline       Presented by:  Kristen Steinke, City Attorney</vt:lpstr>
      <vt:lpstr> Recommendation:  Receive and File.   </vt:lpstr>
      <vt:lpstr> CLOSED SESSION   1.  PUBLIC EMPLOYEE EMPLOYMENT Government Code Section 54957 Performance Evaluation: City Manager     The  Clerk will pause the meeting at this time and will  continue meeting upon the reconvene of the City Council from Closed Session.</vt:lpstr>
      <vt:lpstr>ADJOURNMENT</vt:lpstr>
    </vt:vector>
  </TitlesOfParts>
  <Company>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Shelley Chapel</dc:creator>
  <cp:lastModifiedBy>Shelley Chapel</cp:lastModifiedBy>
  <cp:revision>24</cp:revision>
  <dcterms:created xsi:type="dcterms:W3CDTF">2020-03-12T18:04:45Z</dcterms:created>
  <dcterms:modified xsi:type="dcterms:W3CDTF">2020-09-01T20:31:54Z</dcterms:modified>
</cp:coreProperties>
</file>